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2" r:id="rId2"/>
    <p:sldId id="265" r:id="rId3"/>
    <p:sldId id="258" r:id="rId4"/>
    <p:sldId id="267" r:id="rId5"/>
    <p:sldId id="266" r:id="rId6"/>
    <p:sldId id="260" r:id="rId7"/>
    <p:sldId id="274" r:id="rId8"/>
    <p:sldId id="270" r:id="rId9"/>
    <p:sldId id="269" r:id="rId10"/>
    <p:sldId id="283" r:id="rId11"/>
    <p:sldId id="284" r:id="rId12"/>
    <p:sldId id="285" r:id="rId13"/>
    <p:sldId id="287" r:id="rId14"/>
    <p:sldId id="290" r:id="rId15"/>
    <p:sldId id="288" r:id="rId16"/>
    <p:sldId id="295" r:id="rId17"/>
    <p:sldId id="296" r:id="rId18"/>
    <p:sldId id="294" r:id="rId19"/>
    <p:sldId id="297" r:id="rId20"/>
    <p:sldId id="298" r:id="rId21"/>
    <p:sldId id="293" r:id="rId22"/>
    <p:sldId id="271" r:id="rId23"/>
    <p:sldId id="25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  <a:srgbClr val="F4E9E9"/>
    <a:srgbClr val="E8D0D0"/>
    <a:srgbClr val="FFCC00"/>
    <a:srgbClr val="FF9999"/>
    <a:srgbClr val="FF9900"/>
    <a:srgbClr val="EC7C20"/>
    <a:srgbClr val="F2A60E"/>
    <a:srgbClr val="16A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4" autoAdjust="0"/>
    <p:restoredTop sz="94737" autoAdjust="0"/>
  </p:normalViewPr>
  <p:slideViewPr>
    <p:cSldViewPr>
      <p:cViewPr varScale="1">
        <p:scale>
          <a:sx n="64" d="100"/>
          <a:sy n="64" d="100"/>
        </p:scale>
        <p:origin x="53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33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2104\Downloads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/>
              <a:t>5</a:t>
            </a:r>
            <a:r>
              <a:rPr lang="ko-KR" altLang="en-US" b="1" dirty="0"/>
              <a:t>년간 도로유형별 사고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516447944006999"/>
          <c:y val="0.27701552930883644"/>
          <c:w val="0.8258173665791777"/>
          <c:h val="0.5970665645960922"/>
        </c:manualLayout>
      </c:layout>
      <c:barChart>
        <c:barDir val="col"/>
        <c:grouping val="clustered"/>
        <c:varyColors val="0"/>
        <c:ser>
          <c:idx val="0"/>
          <c:order val="0"/>
          <c:tx>
            <c:v>사고건수</c:v>
          </c:tx>
          <c:spPr>
            <a:solidFill>
              <a:srgbClr val="FF0000"/>
            </a:solidFill>
            <a:ln w="19050">
              <a:noFill/>
            </a:ln>
            <a:effectLst/>
          </c:spPr>
          <c:invertIfNegative val="0"/>
          <c:cat>
            <c:strLit>
              <c:ptCount val="5"/>
              <c:pt idx="0">
                <c:v>단일로</c:v>
              </c:pt>
              <c:pt idx="1">
                <c:v> 교차로</c:v>
              </c:pt>
              <c:pt idx="2">
                <c:v> 철길</c:v>
              </c:pt>
              <c:pt idx="3">
                <c:v> 기타</c:v>
              </c:pt>
              <c:pt idx="4">
                <c:v> 불명</c:v>
              </c:pt>
            </c:strLit>
          </c:cat>
          <c:val>
            <c:numRef>
              <c:f>Sheet1!$C$3:$G$3</c:f>
              <c:numCache>
                <c:formatCode>#,##0</c:formatCode>
                <c:ptCount val="5"/>
                <c:pt idx="0">
                  <c:v>574363</c:v>
                </c:pt>
                <c:pt idx="1">
                  <c:v>500372</c:v>
                </c:pt>
                <c:pt idx="2">
                  <c:v>20</c:v>
                </c:pt>
                <c:pt idx="3">
                  <c:v>8132</c:v>
                </c:pt>
                <c:pt idx="4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92-4743-84E9-EFB57C98245D}"/>
            </c:ext>
          </c:extLst>
        </c:ser>
        <c:ser>
          <c:idx val="1"/>
          <c:order val="1"/>
          <c:tx>
            <c:v>사망자수</c:v>
          </c:tx>
          <c:spPr>
            <a:solidFill>
              <a:srgbClr val="0070C0"/>
            </a:solidFill>
            <a:ln w="19050">
              <a:noFill/>
            </a:ln>
            <a:effectLst/>
          </c:spPr>
          <c:invertIfNegative val="0"/>
          <c:cat>
            <c:strLit>
              <c:ptCount val="5"/>
              <c:pt idx="0">
                <c:v>단일로</c:v>
              </c:pt>
              <c:pt idx="1">
                <c:v> 교차로</c:v>
              </c:pt>
              <c:pt idx="2">
                <c:v> 철길</c:v>
              </c:pt>
              <c:pt idx="3">
                <c:v> 기타</c:v>
              </c:pt>
              <c:pt idx="4">
                <c:v> 불명</c:v>
              </c:pt>
            </c:strLit>
          </c:cat>
          <c:val>
            <c:numRef>
              <c:f>Sheet1!$C$4:$G$4</c:f>
              <c:numCache>
                <c:formatCode>#,##0</c:formatCode>
                <c:ptCount val="5"/>
                <c:pt idx="0">
                  <c:v>15309</c:v>
                </c:pt>
                <c:pt idx="1">
                  <c:v>7048</c:v>
                </c:pt>
                <c:pt idx="2">
                  <c:v>5</c:v>
                </c:pt>
                <c:pt idx="3">
                  <c:v>115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92-4743-84E9-EFB57C98245D}"/>
            </c:ext>
          </c:extLst>
        </c:ser>
        <c:ser>
          <c:idx val="2"/>
          <c:order val="2"/>
          <c:tx>
            <c:v>부상자수</c:v>
          </c:tx>
          <c:spPr>
            <a:solidFill>
              <a:schemeClr val="bg1">
                <a:lumMod val="50000"/>
              </a:schemeClr>
            </a:solidFill>
            <a:ln w="19050">
              <a:noFill/>
            </a:ln>
            <a:effectLst/>
          </c:spPr>
          <c:invertIfNegative val="0"/>
          <c:cat>
            <c:strLit>
              <c:ptCount val="5"/>
              <c:pt idx="0">
                <c:v>단일로</c:v>
              </c:pt>
              <c:pt idx="1">
                <c:v> 교차로</c:v>
              </c:pt>
              <c:pt idx="2">
                <c:v> 철길</c:v>
              </c:pt>
              <c:pt idx="3">
                <c:v> 기타</c:v>
              </c:pt>
              <c:pt idx="4">
                <c:v> 불명</c:v>
              </c:pt>
            </c:strLit>
          </c:cat>
          <c:val>
            <c:numRef>
              <c:f>Sheet1!$C$5:$G$5</c:f>
              <c:numCache>
                <c:formatCode>#,##0</c:formatCode>
                <c:ptCount val="5"/>
                <c:pt idx="0">
                  <c:v>847047</c:v>
                </c:pt>
                <c:pt idx="1">
                  <c:v>779719</c:v>
                </c:pt>
                <c:pt idx="2">
                  <c:v>21</c:v>
                </c:pt>
                <c:pt idx="3">
                  <c:v>10799</c:v>
                </c:pt>
                <c:pt idx="4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92-4743-84E9-EFB57C982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478520"/>
        <c:axId val="356475960"/>
      </c:barChart>
      <c:catAx>
        <c:axId val="356478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475960"/>
        <c:crosses val="autoZero"/>
        <c:auto val="1"/>
        <c:lblAlgn val="ctr"/>
        <c:lblOffset val="100"/>
        <c:noMultiLvlLbl val="0"/>
      </c:catAx>
      <c:valAx>
        <c:axId val="3564759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4785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dbl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46363225901729077"/>
          <c:y val="8.1608026458598618E-2"/>
          <c:w val="0.50679593175853022"/>
          <c:h val="0.100117381160688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D163-992F-4F63-B24E-3313FD5EB662}" type="datetimeFigureOut">
              <a:rPr lang="ko-KR" altLang="en-US" smtClean="0"/>
              <a:t>2020-06-11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2AB97-1290-4C9F-B837-C5A1F3EED3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93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476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1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40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52AB97-1290-4C9F-B837-C5A1F3EED3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2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4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77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680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45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21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2AB97-1290-4C9F-B837-C5A1F3EED33B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98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unkyoung\Pictures\템플릿디자인\ppt_bg_orange_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128" cy="68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0" y="1556792"/>
            <a:ext cx="161764" cy="1512168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61764" y="1340768"/>
            <a:ext cx="23377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611560" y="3432423"/>
            <a:ext cx="360040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" y="3441"/>
            <a:ext cx="916175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1907704" y="1340768"/>
            <a:ext cx="540060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1918770" y="4005063"/>
            <a:ext cx="540060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/>
          <p:cNvSpPr/>
          <p:nvPr userDrawn="1"/>
        </p:nvSpPr>
        <p:spPr>
          <a:xfrm>
            <a:off x="1907703" y="0"/>
            <a:ext cx="7236295" cy="687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16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453336"/>
            <a:ext cx="9144000" cy="4046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0" y="6857999"/>
            <a:ext cx="9144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8234346" y="385597"/>
            <a:ext cx="720080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8028384" y="908720"/>
            <a:ext cx="360040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unkyoung\Pictures\템플릿디자인\ppt_bg_orange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0" y="3441"/>
            <a:ext cx="9161759" cy="68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1907704" y="1340768"/>
            <a:ext cx="5400600" cy="1152128"/>
            <a:chOff x="1907704" y="1340768"/>
            <a:chExt cx="5400600" cy="1152128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 rot="10800000">
            <a:off x="1918770" y="4005063"/>
            <a:ext cx="5400600" cy="1152128"/>
            <a:chOff x="1907704" y="1340768"/>
            <a:chExt cx="5400600" cy="1152128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1907704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164288" y="1484784"/>
              <a:ext cx="144016" cy="1008112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1907704" y="1340768"/>
              <a:ext cx="5400600" cy="144016"/>
            </a:xfrm>
            <a:prstGeom prst="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12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 flipV="1">
            <a:off x="0" y="6857999"/>
            <a:ext cx="914400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8234346" y="385597"/>
            <a:ext cx="720080" cy="720080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8028384" y="908720"/>
            <a:ext cx="360040" cy="36004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34354" y="3429000"/>
            <a:ext cx="6264696" cy="29261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주제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교차로 보행자 및 차량 검지 기술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지도교수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문현준 교수님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권기학 교수님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14011074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조현기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15010980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구본학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15010993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조남규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15011059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이세영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34354" y="1466414"/>
            <a:ext cx="5721822" cy="17465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Capstone 2</a:t>
            </a:r>
            <a:r>
              <a:rPr lang="ko-KR" altLang="en-US" sz="5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조</a:t>
            </a:r>
          </a:p>
          <a:p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A12A4-D318-4FA8-889C-4ED847068CC2}"/>
              </a:ext>
            </a:extLst>
          </p:cNvPr>
          <p:cNvSpPr txBox="1"/>
          <p:nvPr/>
        </p:nvSpPr>
        <p:spPr>
          <a:xfrm>
            <a:off x="3959932" y="6355197"/>
            <a:ext cx="133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2020.06.11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5"/>
    </mc:Choice>
    <mc:Fallback xmlns="">
      <p:transition spd="slow" advTm="16835"/>
    </mc:Fallback>
  </mc:AlternateContent>
  <p:extLst>
    <p:ext uri="{E180D4A7-C9FB-4DFB-919C-405C955672EB}">
      <p14:showEvtLst xmlns:p14="http://schemas.microsoft.com/office/powerpoint/2010/main">
        <p14:playEvt time="143" objId="3"/>
        <p14:stopEvt time="15856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시스템 구성도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9EC84-278D-4AF0-813C-05BD0781FFEB}"/>
              </a:ext>
            </a:extLst>
          </p:cNvPr>
          <p:cNvSpPr/>
          <p:nvPr/>
        </p:nvSpPr>
        <p:spPr>
          <a:xfrm flipH="1">
            <a:off x="395536" y="1268760"/>
            <a:ext cx="45719" cy="3693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5941F-14C8-4D05-8ACC-C14560AA26B6}"/>
              </a:ext>
            </a:extLst>
          </p:cNvPr>
          <p:cNvSpPr txBox="1"/>
          <p:nvPr/>
        </p:nvSpPr>
        <p:spPr>
          <a:xfrm>
            <a:off x="539552" y="126876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CD2D8B-6F27-45A2-A527-E652DDE52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3" y="2810830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A97CB-CABA-401C-9E2C-841278348C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84" y="2542227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D27D18-4F22-405E-8E54-D0935D51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97" y="4654876"/>
            <a:ext cx="1659555" cy="605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27011-9AF2-460C-BFC5-59EC9962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420" y="3615521"/>
            <a:ext cx="934292" cy="980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69034-026B-4240-A26A-23EB3DBA750E}"/>
              </a:ext>
            </a:extLst>
          </p:cNvPr>
          <p:cNvSpPr txBox="1"/>
          <p:nvPr/>
        </p:nvSpPr>
        <p:spPr>
          <a:xfrm>
            <a:off x="539552" y="4176663"/>
            <a:ext cx="1384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라즈베리파이 카메라 모듈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파이카메라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8MP </a:t>
            </a:r>
            <a:r>
              <a:rPr lang="ko-KR" altLang="en-US" sz="1300" b="1" dirty="0"/>
              <a:t>해상도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197FE-5880-4549-97CE-C463F4090EEC}"/>
              </a:ext>
            </a:extLst>
          </p:cNvPr>
          <p:cNvSpPr/>
          <p:nvPr/>
        </p:nvSpPr>
        <p:spPr>
          <a:xfrm>
            <a:off x="523280" y="2564904"/>
            <a:ext cx="1384424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35F589-E818-4CAF-BFF8-2533916A3AEB}"/>
              </a:ext>
            </a:extLst>
          </p:cNvPr>
          <p:cNvSpPr/>
          <p:nvPr/>
        </p:nvSpPr>
        <p:spPr>
          <a:xfrm>
            <a:off x="2971552" y="2062588"/>
            <a:ext cx="1888480" cy="352665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DB83C-70F5-4BEA-8A1A-D5556F94AC89}"/>
              </a:ext>
            </a:extLst>
          </p:cNvPr>
          <p:cNvSpPr txBox="1"/>
          <p:nvPr/>
        </p:nvSpPr>
        <p:spPr>
          <a:xfrm>
            <a:off x="3115568" y="2387495"/>
            <a:ext cx="1888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라즈베리파이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3b</a:t>
            </a:r>
            <a:endParaRPr lang="ko-KR" altLang="en-US" sz="15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7A7A44-7D7D-4F52-8995-A2353A797AFF}"/>
              </a:ext>
            </a:extLst>
          </p:cNvPr>
          <p:cNvSpPr/>
          <p:nvPr/>
        </p:nvSpPr>
        <p:spPr>
          <a:xfrm>
            <a:off x="2195736" y="3599659"/>
            <a:ext cx="648072" cy="52277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1E9F5ED-6A65-4518-9722-BB88EA5F990D}"/>
              </a:ext>
            </a:extLst>
          </p:cNvPr>
          <p:cNvSpPr/>
          <p:nvPr/>
        </p:nvSpPr>
        <p:spPr>
          <a:xfrm>
            <a:off x="50040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2699F-933F-4006-880D-C6044EFE1A28}"/>
              </a:ext>
            </a:extLst>
          </p:cNvPr>
          <p:cNvSpPr txBox="1"/>
          <p:nvPr/>
        </p:nvSpPr>
        <p:spPr>
          <a:xfrm>
            <a:off x="647564" y="2190675"/>
            <a:ext cx="1168400" cy="369332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영상입력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591DA-F5C5-4931-A833-19EDDC997742}"/>
              </a:ext>
            </a:extLst>
          </p:cNvPr>
          <p:cNvSpPr txBox="1"/>
          <p:nvPr/>
        </p:nvSpPr>
        <p:spPr>
          <a:xfrm>
            <a:off x="2971552" y="1687170"/>
            <a:ext cx="1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임베디드 시스템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5F1881-34EF-4CB3-B033-BBF001A45759}"/>
              </a:ext>
            </a:extLst>
          </p:cNvPr>
          <p:cNvCxnSpPr/>
          <p:nvPr/>
        </p:nvCxnSpPr>
        <p:spPr>
          <a:xfrm>
            <a:off x="533027" y="572414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DD0B7B-27BA-4984-AEA5-612D45E38D48}"/>
              </a:ext>
            </a:extLst>
          </p:cNvPr>
          <p:cNvSpPr/>
          <p:nvPr/>
        </p:nvSpPr>
        <p:spPr>
          <a:xfrm>
            <a:off x="1547664" y="5909210"/>
            <a:ext cx="694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입력은 </a:t>
            </a:r>
            <a:r>
              <a:rPr lang="ko-KR" altLang="en-US" b="1" dirty="0" err="1">
                <a:solidFill>
                  <a:srgbClr val="FF0000"/>
                </a:solidFill>
              </a:rPr>
              <a:t>라즈베리파이</a:t>
            </a:r>
            <a:r>
              <a:rPr lang="ko-KR" altLang="en-US" b="1" dirty="0">
                <a:solidFill>
                  <a:srgbClr val="FF0000"/>
                </a:solidFill>
              </a:rPr>
              <a:t> 카메라 모듈</a:t>
            </a:r>
            <a:r>
              <a:rPr lang="ko-KR" altLang="en-US" b="1" dirty="0"/>
              <a:t>을 이용해 </a:t>
            </a:r>
            <a:r>
              <a:rPr lang="en-US" altLang="ko-KR" b="1" dirty="0"/>
              <a:t>2D </a:t>
            </a:r>
            <a:r>
              <a:rPr lang="ko-KR" altLang="en-US" b="1" dirty="0"/>
              <a:t>영상을 입력한다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C3C588-C448-4F59-A894-75CF8EAA2A03}"/>
              </a:ext>
            </a:extLst>
          </p:cNvPr>
          <p:cNvSpPr/>
          <p:nvPr/>
        </p:nvSpPr>
        <p:spPr>
          <a:xfrm>
            <a:off x="512257" y="5877272"/>
            <a:ext cx="941470" cy="451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075B0CF-FA22-4AB9-9933-6C24B3980DC0}"/>
              </a:ext>
            </a:extLst>
          </p:cNvPr>
          <p:cNvCxnSpPr/>
          <p:nvPr/>
        </p:nvCxnSpPr>
        <p:spPr>
          <a:xfrm>
            <a:off x="467544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37C12542-6769-4E6A-98B9-16C0DE20C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451" y="3056778"/>
            <a:ext cx="933450" cy="1228725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9A87CC-A2B2-4B5C-BBCF-5E7D36DF332F}"/>
              </a:ext>
            </a:extLst>
          </p:cNvPr>
          <p:cNvSpPr/>
          <p:nvPr/>
        </p:nvSpPr>
        <p:spPr>
          <a:xfrm>
            <a:off x="5689451" y="3108463"/>
            <a:ext cx="933450" cy="187710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177CD2C-1BA8-4C7B-AE3D-655BACA64F7F}"/>
              </a:ext>
            </a:extLst>
          </p:cNvPr>
          <p:cNvSpPr/>
          <p:nvPr/>
        </p:nvSpPr>
        <p:spPr>
          <a:xfrm>
            <a:off x="7596336" y="3242479"/>
            <a:ext cx="1200944" cy="11946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A6C3B9-A7E6-4FA5-937F-D2E982019CDB}"/>
              </a:ext>
            </a:extLst>
          </p:cNvPr>
          <p:cNvSpPr txBox="1"/>
          <p:nvPr/>
        </p:nvSpPr>
        <p:spPr>
          <a:xfrm>
            <a:off x="7563792" y="3573016"/>
            <a:ext cx="1256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교차로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신호 제어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A6F2842-1CE2-4E2B-AFF2-F50651D9A2C5}"/>
              </a:ext>
            </a:extLst>
          </p:cNvPr>
          <p:cNvSpPr/>
          <p:nvPr/>
        </p:nvSpPr>
        <p:spPr>
          <a:xfrm>
            <a:off x="68042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1BB7E4-4FAD-46D6-8394-C4C07E084AD1}"/>
              </a:ext>
            </a:extLst>
          </p:cNvPr>
          <p:cNvSpPr txBox="1"/>
          <p:nvPr/>
        </p:nvSpPr>
        <p:spPr>
          <a:xfrm>
            <a:off x="5821917" y="2759546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B0EE82-A21A-4502-BC58-14CD5C077265}"/>
              </a:ext>
            </a:extLst>
          </p:cNvPr>
          <p:cNvSpPr txBox="1"/>
          <p:nvPr/>
        </p:nvSpPr>
        <p:spPr>
          <a:xfrm>
            <a:off x="7859960" y="2853750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출력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16C5325-3F63-4C04-8CB4-1641E3247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3" y="4134827"/>
            <a:ext cx="84841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27667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시스템 구성도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9EC84-278D-4AF0-813C-05BD0781FFEB}"/>
              </a:ext>
            </a:extLst>
          </p:cNvPr>
          <p:cNvSpPr/>
          <p:nvPr/>
        </p:nvSpPr>
        <p:spPr>
          <a:xfrm flipH="1">
            <a:off x="395536" y="1268760"/>
            <a:ext cx="45719" cy="3693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5941F-14C8-4D05-8ACC-C14560AA26B6}"/>
              </a:ext>
            </a:extLst>
          </p:cNvPr>
          <p:cNvSpPr txBox="1"/>
          <p:nvPr/>
        </p:nvSpPr>
        <p:spPr>
          <a:xfrm>
            <a:off x="539552" y="126876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CD2D8B-6F27-45A2-A527-E652DDE52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3" y="2810830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A97CB-CABA-401C-9E2C-841278348C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84" y="2542227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D27D18-4F22-405E-8E54-D0935D51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97" y="4654876"/>
            <a:ext cx="1659555" cy="605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27011-9AF2-460C-BFC5-59EC9962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420" y="3615521"/>
            <a:ext cx="934292" cy="980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69034-026B-4240-A26A-23EB3DBA750E}"/>
              </a:ext>
            </a:extLst>
          </p:cNvPr>
          <p:cNvSpPr txBox="1"/>
          <p:nvPr/>
        </p:nvSpPr>
        <p:spPr>
          <a:xfrm>
            <a:off x="539552" y="4176663"/>
            <a:ext cx="1384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라즈베리파이 카메라 모듈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파이카메라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8MP </a:t>
            </a:r>
            <a:r>
              <a:rPr lang="ko-KR" altLang="en-US" sz="1300" b="1" dirty="0"/>
              <a:t>해상도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197FE-5880-4549-97CE-C463F4090EEC}"/>
              </a:ext>
            </a:extLst>
          </p:cNvPr>
          <p:cNvSpPr/>
          <p:nvPr/>
        </p:nvSpPr>
        <p:spPr>
          <a:xfrm>
            <a:off x="523280" y="2564904"/>
            <a:ext cx="1384424" cy="259228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35F589-E818-4CAF-BFF8-2533916A3AEB}"/>
              </a:ext>
            </a:extLst>
          </p:cNvPr>
          <p:cNvSpPr/>
          <p:nvPr/>
        </p:nvSpPr>
        <p:spPr>
          <a:xfrm>
            <a:off x="2971552" y="2062588"/>
            <a:ext cx="1888480" cy="35266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DB83C-70F5-4BEA-8A1A-D5556F94AC89}"/>
              </a:ext>
            </a:extLst>
          </p:cNvPr>
          <p:cNvSpPr txBox="1"/>
          <p:nvPr/>
        </p:nvSpPr>
        <p:spPr>
          <a:xfrm>
            <a:off x="3115568" y="2387495"/>
            <a:ext cx="1888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라즈베리파이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3b</a:t>
            </a:r>
            <a:endParaRPr lang="ko-KR" altLang="en-US" sz="15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7A7A44-7D7D-4F52-8995-A2353A797AFF}"/>
              </a:ext>
            </a:extLst>
          </p:cNvPr>
          <p:cNvSpPr/>
          <p:nvPr/>
        </p:nvSpPr>
        <p:spPr>
          <a:xfrm>
            <a:off x="2195736" y="3599659"/>
            <a:ext cx="648072" cy="5227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1E9F5ED-6A65-4518-9722-BB88EA5F990D}"/>
              </a:ext>
            </a:extLst>
          </p:cNvPr>
          <p:cNvSpPr/>
          <p:nvPr/>
        </p:nvSpPr>
        <p:spPr>
          <a:xfrm>
            <a:off x="50040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2699F-933F-4006-880D-C6044EFE1A28}"/>
              </a:ext>
            </a:extLst>
          </p:cNvPr>
          <p:cNvSpPr txBox="1"/>
          <p:nvPr/>
        </p:nvSpPr>
        <p:spPr>
          <a:xfrm>
            <a:off x="647564" y="219067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591DA-F5C5-4931-A833-19EDDC997742}"/>
              </a:ext>
            </a:extLst>
          </p:cNvPr>
          <p:cNvSpPr txBox="1"/>
          <p:nvPr/>
        </p:nvSpPr>
        <p:spPr>
          <a:xfrm>
            <a:off x="2971552" y="1687170"/>
            <a:ext cx="1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임베디드 시스템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494F8E-593A-4446-87ED-5E8807D1645B}"/>
              </a:ext>
            </a:extLst>
          </p:cNvPr>
          <p:cNvSpPr txBox="1"/>
          <p:nvPr/>
        </p:nvSpPr>
        <p:spPr>
          <a:xfrm>
            <a:off x="7812360" y="2843644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F3EC3B-D2AD-40AD-8D98-E1D0C2A74FA2}"/>
              </a:ext>
            </a:extLst>
          </p:cNvPr>
          <p:cNvCxnSpPr>
            <a:cxnSpLocks/>
          </p:cNvCxnSpPr>
          <p:nvPr/>
        </p:nvCxnSpPr>
        <p:spPr>
          <a:xfrm>
            <a:off x="512190" y="5631051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16CE28-DA3F-45D0-892F-DCE4DD24E96C}"/>
              </a:ext>
            </a:extLst>
          </p:cNvPr>
          <p:cNvSpPr/>
          <p:nvPr/>
        </p:nvSpPr>
        <p:spPr>
          <a:xfrm>
            <a:off x="1664318" y="5734997"/>
            <a:ext cx="679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입력 받은 영상 </a:t>
            </a:r>
            <a:r>
              <a:rPr lang="en-US" altLang="ko-KR" b="1" dirty="0"/>
              <a:t>Data</a:t>
            </a:r>
            <a:r>
              <a:rPr lang="ko-KR" altLang="en-US" b="1" dirty="0"/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/>
              <a:t>과 </a:t>
            </a:r>
            <a:r>
              <a:rPr lang="en-US" altLang="ko-KR" b="1" dirty="0">
                <a:solidFill>
                  <a:srgbClr val="FF0000"/>
                </a:solidFill>
              </a:rPr>
              <a:t>OpenCV</a:t>
            </a:r>
            <a:r>
              <a:rPr lang="ko-KR" altLang="en-US" b="1" dirty="0"/>
              <a:t>를 이용해 영상처리를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0EAE02-209B-488A-9F43-C2A865CE112D}"/>
              </a:ext>
            </a:extLst>
          </p:cNvPr>
          <p:cNvSpPr/>
          <p:nvPr/>
        </p:nvSpPr>
        <p:spPr>
          <a:xfrm>
            <a:off x="647563" y="5703059"/>
            <a:ext cx="850809" cy="6281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2536404-D0CF-4759-8D50-3DAC0D510F4B}"/>
              </a:ext>
            </a:extLst>
          </p:cNvPr>
          <p:cNvCxnSpPr>
            <a:cxnSpLocks/>
          </p:cNvCxnSpPr>
          <p:nvPr/>
        </p:nvCxnSpPr>
        <p:spPr>
          <a:xfrm>
            <a:off x="512190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64946C47-2613-4BF0-B4D6-2A68FCE88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451" y="3056778"/>
            <a:ext cx="933450" cy="1228725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DDCB4D1-7DD0-45FC-9576-B309523616D5}"/>
              </a:ext>
            </a:extLst>
          </p:cNvPr>
          <p:cNvSpPr/>
          <p:nvPr/>
        </p:nvSpPr>
        <p:spPr>
          <a:xfrm>
            <a:off x="5689451" y="3108463"/>
            <a:ext cx="933450" cy="187710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0BB2BD5-9947-42E7-A73C-60F758C5374F}"/>
              </a:ext>
            </a:extLst>
          </p:cNvPr>
          <p:cNvSpPr/>
          <p:nvPr/>
        </p:nvSpPr>
        <p:spPr>
          <a:xfrm>
            <a:off x="7596336" y="3242479"/>
            <a:ext cx="1200944" cy="11946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0036B9-6A70-435F-9978-D34BFB8D19F0}"/>
              </a:ext>
            </a:extLst>
          </p:cNvPr>
          <p:cNvSpPr txBox="1"/>
          <p:nvPr/>
        </p:nvSpPr>
        <p:spPr>
          <a:xfrm>
            <a:off x="7563792" y="3573016"/>
            <a:ext cx="1256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교차로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신호 제어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8F55B76-2837-4D49-B852-DF0643E55C25}"/>
              </a:ext>
            </a:extLst>
          </p:cNvPr>
          <p:cNvSpPr/>
          <p:nvPr/>
        </p:nvSpPr>
        <p:spPr>
          <a:xfrm>
            <a:off x="68042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2AF014-1833-44FA-93B3-0EB47D60CB3B}"/>
              </a:ext>
            </a:extLst>
          </p:cNvPr>
          <p:cNvSpPr txBox="1"/>
          <p:nvPr/>
        </p:nvSpPr>
        <p:spPr>
          <a:xfrm>
            <a:off x="5821917" y="2759546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F843B98-CA1B-412A-9117-21B557D81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3" y="4134827"/>
            <a:ext cx="84841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27667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시스템 구성도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9EC84-278D-4AF0-813C-05BD0781FFEB}"/>
              </a:ext>
            </a:extLst>
          </p:cNvPr>
          <p:cNvSpPr/>
          <p:nvPr/>
        </p:nvSpPr>
        <p:spPr>
          <a:xfrm flipH="1">
            <a:off x="395536" y="1268760"/>
            <a:ext cx="45719" cy="3693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5941F-14C8-4D05-8ACC-C14560AA26B6}"/>
              </a:ext>
            </a:extLst>
          </p:cNvPr>
          <p:cNvSpPr txBox="1"/>
          <p:nvPr/>
        </p:nvSpPr>
        <p:spPr>
          <a:xfrm>
            <a:off x="539552" y="126876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CD2D8B-6F27-45A2-A527-E652DDE52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3" y="2810830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A97CB-CABA-401C-9E2C-841278348C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84" y="2542227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D27D18-4F22-405E-8E54-D0935D51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97" y="4654876"/>
            <a:ext cx="1659555" cy="605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27011-9AF2-460C-BFC5-59EC9962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420" y="3615521"/>
            <a:ext cx="934292" cy="980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69034-026B-4240-A26A-23EB3DBA750E}"/>
              </a:ext>
            </a:extLst>
          </p:cNvPr>
          <p:cNvSpPr txBox="1"/>
          <p:nvPr/>
        </p:nvSpPr>
        <p:spPr>
          <a:xfrm>
            <a:off x="539552" y="4176663"/>
            <a:ext cx="1384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라즈베리파이 카메라 모듈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파이카메라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8MP </a:t>
            </a:r>
            <a:r>
              <a:rPr lang="ko-KR" altLang="en-US" sz="1300" b="1" dirty="0"/>
              <a:t>해상도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197FE-5880-4549-97CE-C463F4090EEC}"/>
              </a:ext>
            </a:extLst>
          </p:cNvPr>
          <p:cNvSpPr/>
          <p:nvPr/>
        </p:nvSpPr>
        <p:spPr>
          <a:xfrm>
            <a:off x="523280" y="2564904"/>
            <a:ext cx="1384424" cy="259228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35F589-E818-4CAF-BFF8-2533916A3AEB}"/>
              </a:ext>
            </a:extLst>
          </p:cNvPr>
          <p:cNvSpPr/>
          <p:nvPr/>
        </p:nvSpPr>
        <p:spPr>
          <a:xfrm>
            <a:off x="2971552" y="2062588"/>
            <a:ext cx="1888480" cy="352665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DB83C-70F5-4BEA-8A1A-D5556F94AC89}"/>
              </a:ext>
            </a:extLst>
          </p:cNvPr>
          <p:cNvSpPr txBox="1"/>
          <p:nvPr/>
        </p:nvSpPr>
        <p:spPr>
          <a:xfrm>
            <a:off x="3115568" y="2387495"/>
            <a:ext cx="1888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라즈베리파이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3b</a:t>
            </a:r>
            <a:endParaRPr lang="ko-KR" altLang="en-US" sz="15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A0772C-A309-4D4A-986C-D7845DFA9DC1}"/>
              </a:ext>
            </a:extLst>
          </p:cNvPr>
          <p:cNvSpPr/>
          <p:nvPr/>
        </p:nvSpPr>
        <p:spPr>
          <a:xfrm>
            <a:off x="7596336" y="3242479"/>
            <a:ext cx="1200944" cy="11946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1B223-CE94-4160-8BA7-1E66CB08025A}"/>
              </a:ext>
            </a:extLst>
          </p:cNvPr>
          <p:cNvSpPr txBox="1"/>
          <p:nvPr/>
        </p:nvSpPr>
        <p:spPr>
          <a:xfrm>
            <a:off x="7563792" y="3573016"/>
            <a:ext cx="1256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교차로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신호 제어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7A7A44-7D7D-4F52-8995-A2353A797AFF}"/>
              </a:ext>
            </a:extLst>
          </p:cNvPr>
          <p:cNvSpPr/>
          <p:nvPr/>
        </p:nvSpPr>
        <p:spPr>
          <a:xfrm>
            <a:off x="2195736" y="3599659"/>
            <a:ext cx="648072" cy="52277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1E9F5ED-6A65-4518-9722-BB88EA5F990D}"/>
              </a:ext>
            </a:extLst>
          </p:cNvPr>
          <p:cNvSpPr/>
          <p:nvPr/>
        </p:nvSpPr>
        <p:spPr>
          <a:xfrm>
            <a:off x="50040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EF3E53-CF96-4B2F-B5B7-867E19300EB4}"/>
              </a:ext>
            </a:extLst>
          </p:cNvPr>
          <p:cNvSpPr/>
          <p:nvPr/>
        </p:nvSpPr>
        <p:spPr>
          <a:xfrm>
            <a:off x="68042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2699F-933F-4006-880D-C6044EFE1A28}"/>
              </a:ext>
            </a:extLst>
          </p:cNvPr>
          <p:cNvSpPr txBox="1"/>
          <p:nvPr/>
        </p:nvSpPr>
        <p:spPr>
          <a:xfrm>
            <a:off x="647564" y="219067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591DA-F5C5-4931-A833-19EDDC997742}"/>
              </a:ext>
            </a:extLst>
          </p:cNvPr>
          <p:cNvSpPr txBox="1"/>
          <p:nvPr/>
        </p:nvSpPr>
        <p:spPr>
          <a:xfrm>
            <a:off x="2971552" y="1687170"/>
            <a:ext cx="1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임베디드 시스템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494F8E-593A-4446-87ED-5E8807D1645B}"/>
              </a:ext>
            </a:extLst>
          </p:cNvPr>
          <p:cNvSpPr txBox="1"/>
          <p:nvPr/>
        </p:nvSpPr>
        <p:spPr>
          <a:xfrm>
            <a:off x="7812360" y="2843644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A41264D-BAAC-4C7F-979F-81F3A6866088}"/>
              </a:ext>
            </a:extLst>
          </p:cNvPr>
          <p:cNvCxnSpPr/>
          <p:nvPr/>
        </p:nvCxnSpPr>
        <p:spPr>
          <a:xfrm>
            <a:off x="467544" y="572414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0AF752-DC31-4BF7-BC88-FCA842E9E4D1}"/>
              </a:ext>
            </a:extLst>
          </p:cNvPr>
          <p:cNvSpPr/>
          <p:nvPr/>
        </p:nvSpPr>
        <p:spPr>
          <a:xfrm>
            <a:off x="1520302" y="5909210"/>
            <a:ext cx="694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/>
              <a:t>얻은 정보는 </a:t>
            </a:r>
            <a:r>
              <a:rPr lang="ko-KR" altLang="en-US" sz="2000" b="1" dirty="0">
                <a:solidFill>
                  <a:srgbClr val="FF0000"/>
                </a:solidFill>
              </a:rPr>
              <a:t>리눅스 환경</a:t>
            </a:r>
            <a:r>
              <a:rPr lang="ko-KR" altLang="en-US" sz="2000" b="1" dirty="0"/>
              <a:t>의 서버로 보내진다</a:t>
            </a:r>
            <a:r>
              <a:rPr lang="en-US" altLang="ko-KR" sz="2000" b="1" dirty="0"/>
              <a:t>.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2577DF1-DA42-4B24-B1B0-38582944676F}"/>
              </a:ext>
            </a:extLst>
          </p:cNvPr>
          <p:cNvSpPr/>
          <p:nvPr/>
        </p:nvSpPr>
        <p:spPr>
          <a:xfrm>
            <a:off x="512257" y="5877272"/>
            <a:ext cx="941470" cy="451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1F76AD-24C4-499B-8C30-44A2DB137FCB}"/>
              </a:ext>
            </a:extLst>
          </p:cNvPr>
          <p:cNvCxnSpPr/>
          <p:nvPr/>
        </p:nvCxnSpPr>
        <p:spPr>
          <a:xfrm>
            <a:off x="467544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195958BF-9878-43B2-8A16-EF6675FC3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451" y="3056778"/>
            <a:ext cx="933450" cy="12287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1B6B75-007B-4C2B-9C6F-A94B6101A553}"/>
              </a:ext>
            </a:extLst>
          </p:cNvPr>
          <p:cNvSpPr txBox="1"/>
          <p:nvPr/>
        </p:nvSpPr>
        <p:spPr>
          <a:xfrm>
            <a:off x="5821917" y="2759546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서버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2CCDE86-B484-47D1-BEC1-516BCDE8B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3" y="4134827"/>
            <a:ext cx="848412" cy="64008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E3877B6-F815-4178-ACF2-3E75EF73D3E7}"/>
              </a:ext>
            </a:extLst>
          </p:cNvPr>
          <p:cNvSpPr/>
          <p:nvPr/>
        </p:nvSpPr>
        <p:spPr>
          <a:xfrm>
            <a:off x="5701047" y="3117731"/>
            <a:ext cx="933450" cy="185887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7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27667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시스템 구성도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9EC84-278D-4AF0-813C-05BD0781FFEB}"/>
              </a:ext>
            </a:extLst>
          </p:cNvPr>
          <p:cNvSpPr/>
          <p:nvPr/>
        </p:nvSpPr>
        <p:spPr>
          <a:xfrm flipH="1">
            <a:off x="395536" y="1268760"/>
            <a:ext cx="45719" cy="3693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5941F-14C8-4D05-8ACC-C14560AA26B6}"/>
              </a:ext>
            </a:extLst>
          </p:cNvPr>
          <p:cNvSpPr txBox="1"/>
          <p:nvPr/>
        </p:nvSpPr>
        <p:spPr>
          <a:xfrm>
            <a:off x="539552" y="126876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CD2D8B-6F27-45A2-A527-E652DDE526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3" y="2810830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A97CB-CABA-401C-9E2C-841278348C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84" y="2542227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D27D18-4F22-405E-8E54-D0935D513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197" y="4654876"/>
            <a:ext cx="1659555" cy="605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27011-9AF2-460C-BFC5-59EC99624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20" y="3615521"/>
            <a:ext cx="934292" cy="980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69034-026B-4240-A26A-23EB3DBA750E}"/>
              </a:ext>
            </a:extLst>
          </p:cNvPr>
          <p:cNvSpPr txBox="1"/>
          <p:nvPr/>
        </p:nvSpPr>
        <p:spPr>
          <a:xfrm>
            <a:off x="539552" y="4176663"/>
            <a:ext cx="1384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라즈베리파이 카메라 모듈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파이카메라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8MP </a:t>
            </a:r>
            <a:r>
              <a:rPr lang="ko-KR" altLang="en-US" sz="1300" b="1" dirty="0"/>
              <a:t>해상도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197FE-5880-4549-97CE-C463F4090EEC}"/>
              </a:ext>
            </a:extLst>
          </p:cNvPr>
          <p:cNvSpPr/>
          <p:nvPr/>
        </p:nvSpPr>
        <p:spPr>
          <a:xfrm>
            <a:off x="523280" y="2564904"/>
            <a:ext cx="1384424" cy="259228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35F589-E818-4CAF-BFF8-2533916A3AEB}"/>
              </a:ext>
            </a:extLst>
          </p:cNvPr>
          <p:cNvSpPr/>
          <p:nvPr/>
        </p:nvSpPr>
        <p:spPr>
          <a:xfrm>
            <a:off x="2971552" y="2062588"/>
            <a:ext cx="1888480" cy="352665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DB83C-70F5-4BEA-8A1A-D5556F94AC89}"/>
              </a:ext>
            </a:extLst>
          </p:cNvPr>
          <p:cNvSpPr txBox="1"/>
          <p:nvPr/>
        </p:nvSpPr>
        <p:spPr>
          <a:xfrm>
            <a:off x="3115568" y="2387495"/>
            <a:ext cx="1888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라즈베리파이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3b</a:t>
            </a:r>
            <a:endParaRPr lang="ko-KR" altLang="en-US" sz="15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A0772C-A309-4D4A-986C-D7845DFA9DC1}"/>
              </a:ext>
            </a:extLst>
          </p:cNvPr>
          <p:cNvSpPr/>
          <p:nvPr/>
        </p:nvSpPr>
        <p:spPr>
          <a:xfrm>
            <a:off x="7596336" y="3242479"/>
            <a:ext cx="1200944" cy="119463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1B223-CE94-4160-8BA7-1E66CB08025A}"/>
              </a:ext>
            </a:extLst>
          </p:cNvPr>
          <p:cNvSpPr txBox="1"/>
          <p:nvPr/>
        </p:nvSpPr>
        <p:spPr>
          <a:xfrm>
            <a:off x="7563792" y="3573016"/>
            <a:ext cx="1256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교차로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신호 제어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7A7A44-7D7D-4F52-8995-A2353A797AFF}"/>
              </a:ext>
            </a:extLst>
          </p:cNvPr>
          <p:cNvSpPr/>
          <p:nvPr/>
        </p:nvSpPr>
        <p:spPr>
          <a:xfrm>
            <a:off x="2195736" y="3599659"/>
            <a:ext cx="648072" cy="52277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1E9F5ED-6A65-4518-9722-BB88EA5F990D}"/>
              </a:ext>
            </a:extLst>
          </p:cNvPr>
          <p:cNvSpPr/>
          <p:nvPr/>
        </p:nvSpPr>
        <p:spPr>
          <a:xfrm>
            <a:off x="50040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EF3E53-CF96-4B2F-B5B7-867E19300EB4}"/>
              </a:ext>
            </a:extLst>
          </p:cNvPr>
          <p:cNvSpPr/>
          <p:nvPr/>
        </p:nvSpPr>
        <p:spPr>
          <a:xfrm>
            <a:off x="68042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2699F-933F-4006-880D-C6044EFE1A28}"/>
              </a:ext>
            </a:extLst>
          </p:cNvPr>
          <p:cNvSpPr txBox="1"/>
          <p:nvPr/>
        </p:nvSpPr>
        <p:spPr>
          <a:xfrm>
            <a:off x="647564" y="219067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591DA-F5C5-4931-A833-19EDDC997742}"/>
              </a:ext>
            </a:extLst>
          </p:cNvPr>
          <p:cNvSpPr txBox="1"/>
          <p:nvPr/>
        </p:nvSpPr>
        <p:spPr>
          <a:xfrm>
            <a:off x="2971552" y="1687170"/>
            <a:ext cx="1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임베디드 시스템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494F8E-593A-4446-87ED-5E8807D1645B}"/>
              </a:ext>
            </a:extLst>
          </p:cNvPr>
          <p:cNvSpPr txBox="1"/>
          <p:nvPr/>
        </p:nvSpPr>
        <p:spPr>
          <a:xfrm>
            <a:off x="7812360" y="2843644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출력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D6B710D-70F6-408E-9F3B-125C5C15A3C8}"/>
              </a:ext>
            </a:extLst>
          </p:cNvPr>
          <p:cNvCxnSpPr/>
          <p:nvPr/>
        </p:nvCxnSpPr>
        <p:spPr>
          <a:xfrm>
            <a:off x="467544" y="572414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473A69-33FA-495F-99D1-A2967BF403C8}"/>
              </a:ext>
            </a:extLst>
          </p:cNvPr>
          <p:cNvSpPr/>
          <p:nvPr/>
        </p:nvSpPr>
        <p:spPr>
          <a:xfrm>
            <a:off x="1520302" y="5909210"/>
            <a:ext cx="694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서버로 보내진 </a:t>
            </a:r>
            <a:r>
              <a:rPr lang="en-US" altLang="ko-KR" b="1" dirty="0"/>
              <a:t>Data</a:t>
            </a:r>
            <a:r>
              <a:rPr lang="ko-KR" altLang="en-US" b="1" dirty="0"/>
              <a:t>는 </a:t>
            </a:r>
            <a:r>
              <a:rPr lang="ko-KR" altLang="en-US" b="1" dirty="0">
                <a:solidFill>
                  <a:srgbClr val="FF0000"/>
                </a:solidFill>
              </a:rPr>
              <a:t>교차로 신호 제어</a:t>
            </a:r>
            <a:r>
              <a:rPr lang="ko-KR" altLang="en-US" b="1" dirty="0"/>
              <a:t>에 사용된다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3DFE58-74B5-40FD-937A-7A99A03DED4A}"/>
              </a:ext>
            </a:extLst>
          </p:cNvPr>
          <p:cNvSpPr/>
          <p:nvPr/>
        </p:nvSpPr>
        <p:spPr>
          <a:xfrm>
            <a:off x="512257" y="5877272"/>
            <a:ext cx="941470" cy="451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740ED70-3382-488A-B564-2B7911BAB4D0}"/>
              </a:ext>
            </a:extLst>
          </p:cNvPr>
          <p:cNvCxnSpPr/>
          <p:nvPr/>
        </p:nvCxnSpPr>
        <p:spPr>
          <a:xfrm>
            <a:off x="467544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B49B46E7-E24C-40F9-BCC8-2297239FE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451" y="3056778"/>
            <a:ext cx="933450" cy="122872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B3CFB69-163D-4C8E-A8D7-F4B2F8560F2A}"/>
              </a:ext>
            </a:extLst>
          </p:cNvPr>
          <p:cNvSpPr/>
          <p:nvPr/>
        </p:nvSpPr>
        <p:spPr>
          <a:xfrm>
            <a:off x="5689451" y="3108463"/>
            <a:ext cx="933450" cy="187710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8729B2-07DA-47CB-8759-1281233F70AC}"/>
              </a:ext>
            </a:extLst>
          </p:cNvPr>
          <p:cNvSpPr txBox="1"/>
          <p:nvPr/>
        </p:nvSpPr>
        <p:spPr>
          <a:xfrm>
            <a:off x="5821917" y="2759546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9EC1549-90C3-4ED1-BD8C-B19CC666E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3" y="4134827"/>
            <a:ext cx="84841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27667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37370" y="1412776"/>
            <a:ext cx="5976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EC7C2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관심 영역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C7C2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C7C2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(Region of Interest)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EC7C2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84102" y="2348880"/>
            <a:ext cx="46318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입력된 영상에서 차량과 보행자 인식 과정을 진행할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관심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지정하여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해당 영역에서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적합한 인식 알고리즘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이용하여 검출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전체의 모든 차량과 보행자를 인식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X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지정된 관심 영역 내에서의 차량과 보행자 인식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-&gt;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영상의 처리 성능 개선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식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Page.</a:t>
            </a:r>
            <a:fld id="{C076B9E8-9E02-43F3-9CFA-180D943539F0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557C50-50B2-4A88-904F-989BC2BA066A}"/>
              </a:ext>
            </a:extLst>
          </p:cNvPr>
          <p:cNvCxnSpPr>
            <a:cxnSpLocks/>
          </p:cNvCxnSpPr>
          <p:nvPr/>
        </p:nvCxnSpPr>
        <p:spPr>
          <a:xfrm>
            <a:off x="53955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1E548-BE3B-4737-B545-53C9C53AB9F5}"/>
              </a:ext>
            </a:extLst>
          </p:cNvPr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D50A0-BDC4-4358-A399-9EF7EEBE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4" y="2359115"/>
            <a:ext cx="3080342" cy="2326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0F76F9-C458-49C9-9777-7E03F01A0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204875"/>
            <a:ext cx="7976448" cy="110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D74B2-2BE3-4658-998B-1286E608E1BC}"/>
              </a:ext>
            </a:extLst>
          </p:cNvPr>
          <p:cNvSpPr txBox="1"/>
          <p:nvPr/>
        </p:nvSpPr>
        <p:spPr>
          <a:xfrm>
            <a:off x="605035" y="1997954"/>
            <a:ext cx="26708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차량 영역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61F0E-CBB4-43A3-A45C-301AF1305425}"/>
              </a:ext>
            </a:extLst>
          </p:cNvPr>
          <p:cNvSpPr txBox="1"/>
          <p:nvPr/>
        </p:nvSpPr>
        <p:spPr>
          <a:xfrm>
            <a:off x="539552" y="4834027"/>
            <a:ext cx="26708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보행자 영역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3109997-CFB6-4BD9-A2FB-6A90A2612380}"/>
              </a:ext>
            </a:extLst>
          </p:cNvPr>
          <p:cNvSpPr/>
          <p:nvPr/>
        </p:nvSpPr>
        <p:spPr>
          <a:xfrm>
            <a:off x="5940152" y="3600358"/>
            <a:ext cx="288032" cy="33269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6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37370" y="1377854"/>
            <a:ext cx="5976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EC7C20"/>
                </a:solidFill>
              </a:rPr>
              <a:t>Haar-Cascade Detection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11960" y="2204864"/>
            <a:ext cx="424847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/>
              <a:t>1. Sample </a:t>
            </a:r>
            <a:r>
              <a:rPr lang="ko-KR" altLang="en-US" sz="1500" b="1" dirty="0"/>
              <a:t>만들기</a:t>
            </a:r>
            <a:endParaRPr lang="en-US" altLang="ko-KR" sz="1500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약 </a:t>
            </a:r>
            <a:r>
              <a:rPr lang="en-US" altLang="ko-KR" sz="1400" dirty="0"/>
              <a:t>900</a:t>
            </a:r>
            <a:r>
              <a:rPr lang="ko-KR" altLang="en-US" sz="1400" dirty="0"/>
              <a:t>장의 </a:t>
            </a:r>
            <a:r>
              <a:rPr lang="en-US" altLang="ko-KR" sz="1400" dirty="0"/>
              <a:t>Positive sample </a:t>
            </a:r>
            <a:r>
              <a:rPr lang="ko-KR" altLang="en-US" sz="1400" dirty="0"/>
              <a:t>과 약 </a:t>
            </a:r>
            <a:r>
              <a:rPr lang="en-US" altLang="ko-KR" sz="1400" dirty="0"/>
              <a:t>2500</a:t>
            </a:r>
            <a:r>
              <a:rPr lang="ko-KR" altLang="en-US" sz="1400" dirty="0"/>
              <a:t>장의</a:t>
            </a:r>
            <a:endParaRPr lang="en-US" altLang="ko-KR" sz="1400" dirty="0"/>
          </a:p>
          <a:p>
            <a:r>
              <a:rPr lang="en-US" altLang="ko-KR" sz="1400" dirty="0"/>
              <a:t>  Negative sample </a:t>
            </a:r>
            <a:r>
              <a:rPr lang="ko-KR" altLang="en-US" sz="1400" dirty="0"/>
              <a:t>분류</a:t>
            </a:r>
            <a:endParaRPr lang="en-US" altLang="ko-KR" sz="1400" dirty="0"/>
          </a:p>
          <a:p>
            <a:endParaRPr lang="en-US" altLang="ko-KR" sz="1500" dirty="0"/>
          </a:p>
          <a:p>
            <a:r>
              <a:rPr lang="en-US" altLang="ko-KR" sz="1500" b="1" dirty="0"/>
              <a:t>2. Vec </a:t>
            </a:r>
            <a:r>
              <a:rPr lang="ko-KR" altLang="en-US" sz="1500" b="1" dirty="0"/>
              <a:t>파일 만들기</a:t>
            </a:r>
            <a:endParaRPr lang="en-US" altLang="ko-KR" sz="1500" b="1" dirty="0"/>
          </a:p>
          <a:p>
            <a:r>
              <a:rPr lang="en-US" altLang="ko-KR" sz="1400" dirty="0"/>
              <a:t>- Createsamples 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vec </a:t>
            </a:r>
            <a:r>
              <a:rPr lang="ko-KR" altLang="en-US" sz="1400" dirty="0"/>
              <a:t>파일 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500" b="1" dirty="0"/>
              <a:t>3. Classifier </a:t>
            </a:r>
            <a:r>
              <a:rPr lang="ko-KR" altLang="en-US" sz="1500" b="1" dirty="0"/>
              <a:t>생성</a:t>
            </a:r>
            <a:endParaRPr lang="en-US" altLang="ko-KR" sz="1500" b="1" dirty="0"/>
          </a:p>
          <a:p>
            <a:r>
              <a:rPr lang="en-US" altLang="ko-KR" sz="1400" dirty="0"/>
              <a:t>- haartraining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10 stage</a:t>
            </a:r>
            <a:r>
              <a:rPr lang="ko-KR" altLang="en-US" sz="1400" dirty="0"/>
              <a:t>의 </a:t>
            </a:r>
            <a:r>
              <a:rPr lang="en-US" altLang="ko-KR" sz="1400" dirty="0"/>
              <a:t>classifier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생성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500" b="1" dirty="0"/>
              <a:t>4. </a:t>
            </a:r>
            <a:r>
              <a:rPr lang="ko-KR" altLang="en-US" sz="1500" b="1" dirty="0"/>
              <a:t>최종적인 </a:t>
            </a:r>
            <a:r>
              <a:rPr lang="en-US" altLang="ko-KR" sz="1500" b="1" dirty="0"/>
              <a:t>xml </a:t>
            </a:r>
            <a:r>
              <a:rPr lang="ko-KR" altLang="en-US" sz="1500" b="1" dirty="0"/>
              <a:t>생성</a:t>
            </a:r>
            <a:endParaRPr lang="en-US" altLang="ko-KR" sz="1500" b="1" dirty="0"/>
          </a:p>
          <a:p>
            <a:r>
              <a:rPr lang="en-US" altLang="ko-KR" sz="1400" dirty="0"/>
              <a:t>- Haarconv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haarcascade_car.xml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500" b="1" dirty="0"/>
              <a:t>5. </a:t>
            </a:r>
            <a:r>
              <a:rPr lang="ko-KR" altLang="en-US" sz="1500" b="1" dirty="0"/>
              <a:t>테스트</a:t>
            </a:r>
            <a:endParaRPr lang="en-US" altLang="ko-KR" sz="1500" b="1" dirty="0"/>
          </a:p>
          <a:p>
            <a:r>
              <a:rPr lang="en-US" altLang="ko-KR" sz="1400" dirty="0"/>
              <a:t>- avi </a:t>
            </a:r>
            <a:r>
              <a:rPr lang="ko-KR" altLang="en-US" sz="1400" dirty="0"/>
              <a:t>동영상 파일을 이용하여 완성된 </a:t>
            </a:r>
            <a:r>
              <a:rPr lang="en-US" altLang="ko-KR" sz="1400" dirty="0"/>
              <a:t>haar- </a:t>
            </a:r>
          </a:p>
          <a:p>
            <a:r>
              <a:rPr lang="en-US" altLang="ko-KR" sz="1400" dirty="0"/>
              <a:t>  classifier </a:t>
            </a:r>
            <a:r>
              <a:rPr lang="ko-KR" altLang="en-US" sz="1400" dirty="0"/>
              <a:t>테스트</a:t>
            </a:r>
            <a:endParaRPr lang="en-US" altLang="ko-KR" sz="1400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52602" y="20056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557C50-50B2-4A88-904F-989BC2BA066A}"/>
              </a:ext>
            </a:extLst>
          </p:cNvPr>
          <p:cNvCxnSpPr>
            <a:cxnSpLocks/>
          </p:cNvCxnSpPr>
          <p:nvPr/>
        </p:nvCxnSpPr>
        <p:spPr>
          <a:xfrm>
            <a:off x="539552" y="630020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04CA5-6264-44D1-A81F-4686A788C697}"/>
              </a:ext>
            </a:extLst>
          </p:cNvPr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E9A4-C879-4A6C-A8E6-C9C57A46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9" y="2092963"/>
            <a:ext cx="3121262" cy="41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37370" y="1377854"/>
            <a:ext cx="59766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EC7C20"/>
                </a:solidFill>
              </a:rPr>
              <a:t>Haar-Cascade Detection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52602" y="200566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557C50-50B2-4A88-904F-989BC2BA066A}"/>
              </a:ext>
            </a:extLst>
          </p:cNvPr>
          <p:cNvCxnSpPr>
            <a:cxnSpLocks/>
          </p:cNvCxnSpPr>
          <p:nvPr/>
        </p:nvCxnSpPr>
        <p:spPr>
          <a:xfrm>
            <a:off x="539552" y="630020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04CA5-6264-44D1-A81F-4686A788C697}"/>
              </a:ext>
            </a:extLst>
          </p:cNvPr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56947-ADC2-45F0-AEB9-4F88DEC6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7" y="2087042"/>
            <a:ext cx="3561007" cy="40532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F94EBA-729A-4ADF-8CC7-FB4F1E534070}"/>
              </a:ext>
            </a:extLst>
          </p:cNvPr>
          <p:cNvSpPr/>
          <p:nvPr/>
        </p:nvSpPr>
        <p:spPr>
          <a:xfrm>
            <a:off x="4211960" y="2204864"/>
            <a:ext cx="44644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좌회전 차량 영역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지정된 영역에서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Cascade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Classifier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이용하여 좌회전 대기 장소에서의 차량 유무 검출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데이터셋을 통해 학습하여 생성된 분류기를 거쳐 영상 내에서 차량의 특징 정보를 획득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매 프레임을 복잡한 처리과정을 거치지 않고 분류기만 거쳐도 차량 식별이 가능하므로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저성능의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라즈베리파이에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지원하는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-cascade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분류기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보다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좋은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성능으로 차량 검출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9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82181" y="1398686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EC7C20"/>
                </a:solidFill>
              </a:rPr>
              <a:t>Image Contour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03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A7D9553-8699-4590-BFF0-A8351B6E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" y="2089676"/>
            <a:ext cx="3953915" cy="1843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4E9D3-7068-48FE-915D-D9FBCF5B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5" y="4190578"/>
            <a:ext cx="3953915" cy="2190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4BCD74-C742-4561-AADE-FB4998494110}"/>
              </a:ext>
            </a:extLst>
          </p:cNvPr>
          <p:cNvSpPr/>
          <p:nvPr/>
        </p:nvSpPr>
        <p:spPr>
          <a:xfrm>
            <a:off x="4644009" y="2052131"/>
            <a:ext cx="3816423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/>
              <a:t>보행자 영역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직진 차량 영역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300" dirty="0"/>
              <a:t>Background Subtractor </a:t>
            </a:r>
            <a:r>
              <a:rPr lang="ko-KR" altLang="en-US" sz="1300" dirty="0"/>
              <a:t>처리를 하여 영상의 배경을 지우고</a:t>
            </a:r>
            <a:r>
              <a:rPr lang="en-US" altLang="ko-KR" sz="1300" dirty="0"/>
              <a:t>,</a:t>
            </a:r>
            <a:r>
              <a:rPr lang="ko-KR" altLang="en-US" sz="1300" dirty="0"/>
              <a:t> 움직이는 물체를 표시</a:t>
            </a:r>
            <a:endParaRPr lang="en-US" altLang="ko-KR" sz="1300" dirty="0"/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이진화 처리 후</a:t>
            </a:r>
            <a:r>
              <a:rPr lang="en-US" altLang="ko-KR" sz="1300" dirty="0"/>
              <a:t>, </a:t>
            </a:r>
            <a:r>
              <a:rPr lang="ko-KR" altLang="en-US" sz="1300" dirty="0"/>
              <a:t>반전시켜 지정된 영역에서 물체의 외곽 윤곽선을 추출 및 표시</a:t>
            </a:r>
            <a:endParaRPr lang="en-US" altLang="ko-KR" sz="13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/>
              <a:t>개선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300" dirty="0"/>
              <a:t>1</a:t>
            </a:r>
            <a:r>
              <a:rPr lang="ko-KR" altLang="en-US" sz="1300" dirty="0"/>
              <a:t>차적으로 보행자의 </a:t>
            </a:r>
            <a:r>
              <a:rPr lang="en-US" altLang="ko-KR" sz="1300" dirty="0"/>
              <a:t>Area </a:t>
            </a:r>
            <a:r>
              <a:rPr lang="ko-KR" altLang="en-US" sz="1300" dirty="0"/>
              <a:t>크기를 계산하여 차량의 인식 빈도를 줄임</a:t>
            </a:r>
            <a:endParaRPr lang="en-US" altLang="ko-KR" sz="1300" dirty="0"/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pPr marL="285750" indent="-285750">
              <a:buFontTx/>
              <a:buChar char="-"/>
            </a:pPr>
            <a:r>
              <a:rPr lang="ko-KR" altLang="en-US" sz="1300" dirty="0"/>
              <a:t>보행자 영역에서 좌 </a:t>
            </a:r>
            <a:r>
              <a:rPr lang="en-US" altLang="ko-KR" sz="1300" dirty="0"/>
              <a:t>/</a:t>
            </a:r>
            <a:r>
              <a:rPr lang="ko-KR" altLang="en-US" sz="1300" dirty="0"/>
              <a:t> 우 진입 방향 부근과 </a:t>
            </a:r>
            <a:endParaRPr lang="en-US" altLang="ko-KR" sz="1300" dirty="0"/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직진 차량 영역에 상 </a:t>
            </a:r>
            <a:r>
              <a:rPr lang="en-US" altLang="ko-KR" sz="1300" dirty="0"/>
              <a:t>/</a:t>
            </a:r>
            <a:r>
              <a:rPr lang="ko-KR" altLang="en-US" sz="1300" dirty="0"/>
              <a:t> 하 진입 방향 부근에  </a:t>
            </a:r>
            <a:endParaRPr lang="en-US" altLang="ko-KR" sz="1300" dirty="0"/>
          </a:p>
          <a:p>
            <a:r>
              <a:rPr lang="en-US" altLang="ko-KR" sz="1300" dirty="0"/>
              <a:t>     Line</a:t>
            </a:r>
            <a:r>
              <a:rPr lang="ko-KR" altLang="en-US" sz="1300" dirty="0"/>
              <a:t>을 추가하여</a:t>
            </a:r>
            <a:r>
              <a:rPr lang="en-US" altLang="ko-KR" sz="1300" dirty="0"/>
              <a:t>,</a:t>
            </a:r>
            <a:r>
              <a:rPr lang="ko-KR" altLang="en-US" sz="1300" dirty="0"/>
              <a:t> 횡단보도 위의 보행자의 </a:t>
            </a:r>
            <a:endParaRPr lang="en-US" altLang="ko-KR" sz="1300" dirty="0"/>
          </a:p>
          <a:p>
            <a:r>
              <a:rPr lang="en-US" altLang="ko-KR" sz="1300"/>
              <a:t>     </a:t>
            </a:r>
            <a:r>
              <a:rPr lang="ko-KR" altLang="en-US" sz="1300"/>
              <a:t>유무와 </a:t>
            </a:r>
            <a:r>
              <a:rPr lang="ko-KR" altLang="en-US" sz="1300" dirty="0"/>
              <a:t>차량의 수를 파악</a:t>
            </a:r>
            <a:endParaRPr lang="en-US" altLang="ko-KR" sz="13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/>
              <a:t>성능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300" dirty="0"/>
              <a:t>OpenCV</a:t>
            </a:r>
            <a:r>
              <a:rPr lang="ko-KR" altLang="en-US" sz="1300" dirty="0"/>
              <a:t>에서 제공되는 </a:t>
            </a:r>
            <a:endParaRPr lang="en-US" altLang="ko-KR" sz="1300" dirty="0"/>
          </a:p>
          <a:p>
            <a:r>
              <a:rPr lang="en-US" altLang="ko-KR" sz="1300" dirty="0"/>
              <a:t>     </a:t>
            </a:r>
            <a:r>
              <a:rPr lang="en-US" altLang="ko-KR" sz="1300" dirty="0" err="1"/>
              <a:t>haar</a:t>
            </a:r>
            <a:r>
              <a:rPr lang="en-US" altLang="ko-KR" sz="1300" dirty="0"/>
              <a:t>-cascade </a:t>
            </a:r>
            <a:r>
              <a:rPr lang="ko-KR" altLang="en-US" sz="1300" dirty="0"/>
              <a:t>알고리즘 보다 높은 검출률을       </a:t>
            </a:r>
            <a:endParaRPr lang="en-US" altLang="ko-KR" sz="1300" dirty="0"/>
          </a:p>
          <a:p>
            <a:r>
              <a:rPr lang="en-US" altLang="ko-KR" sz="1300" dirty="0"/>
              <a:t>    </a:t>
            </a:r>
            <a:r>
              <a:rPr lang="ko-KR" altLang="en-US" sz="1300" dirty="0"/>
              <a:t>보여줌</a:t>
            </a:r>
            <a:endParaRPr lang="en-US" altLang="ko-KR" sz="13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AFC81E-08C4-4030-ACA6-D1BED3DFE31B}"/>
              </a:ext>
            </a:extLst>
          </p:cNvPr>
          <p:cNvCxnSpPr>
            <a:cxnSpLocks/>
          </p:cNvCxnSpPr>
          <p:nvPr/>
        </p:nvCxnSpPr>
        <p:spPr>
          <a:xfrm flipV="1">
            <a:off x="539552" y="4057260"/>
            <a:ext cx="4104457" cy="10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7ED354-F44F-4221-AF15-DA5702B46455}"/>
              </a:ext>
            </a:extLst>
          </p:cNvPr>
          <p:cNvCxnSpPr>
            <a:cxnSpLocks/>
          </p:cNvCxnSpPr>
          <p:nvPr/>
        </p:nvCxnSpPr>
        <p:spPr>
          <a:xfrm>
            <a:off x="55260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4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82181" y="1398686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rgbClr val="EC7C20"/>
                </a:solidFill>
              </a:rPr>
              <a:t>모형 </a:t>
            </a:r>
            <a:r>
              <a:rPr lang="en-US" altLang="ko-KR" sz="2500" b="1" dirty="0">
                <a:solidFill>
                  <a:srgbClr val="EC7C20"/>
                </a:solidFill>
              </a:rPr>
              <a:t>Test(</a:t>
            </a:r>
            <a:r>
              <a:rPr lang="ko-KR" altLang="en-US" sz="2500" b="1" dirty="0">
                <a:solidFill>
                  <a:srgbClr val="EC7C20"/>
                </a:solidFill>
              </a:rPr>
              <a:t>좌회전 신호</a:t>
            </a:r>
            <a:r>
              <a:rPr lang="en-US" altLang="ko-KR" sz="2500" b="1" dirty="0">
                <a:solidFill>
                  <a:srgbClr val="EC7C20"/>
                </a:solidFill>
              </a:rPr>
              <a:t>)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7ED354-F44F-4221-AF15-DA5702B46455}"/>
              </a:ext>
            </a:extLst>
          </p:cNvPr>
          <p:cNvCxnSpPr>
            <a:cxnSpLocks/>
          </p:cNvCxnSpPr>
          <p:nvPr/>
        </p:nvCxnSpPr>
        <p:spPr>
          <a:xfrm>
            <a:off x="55260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좌회전신호">
            <a:hlinkClick r:id="" action="ppaction://media"/>
            <a:extLst>
              <a:ext uri="{FF2B5EF4-FFF2-40B4-BE49-F238E27FC236}">
                <a16:creationId xmlns:a16="http://schemas.microsoft.com/office/drawing/2014/main" id="{6A5766D8-FDFC-4351-AB48-F8FC20805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418" y="2392288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82181" y="1398686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rgbClr val="EC7C20"/>
                </a:solidFill>
              </a:rPr>
              <a:t>모형 </a:t>
            </a:r>
            <a:r>
              <a:rPr lang="en-US" altLang="ko-KR" sz="2500" b="1" dirty="0">
                <a:solidFill>
                  <a:srgbClr val="EC7C20"/>
                </a:solidFill>
              </a:rPr>
              <a:t>Test(</a:t>
            </a:r>
            <a:r>
              <a:rPr lang="ko-KR" altLang="en-US" sz="2500" b="1" dirty="0" err="1">
                <a:solidFill>
                  <a:srgbClr val="EC7C20"/>
                </a:solidFill>
              </a:rPr>
              <a:t>대기차량수에</a:t>
            </a:r>
            <a:r>
              <a:rPr lang="ko-KR" altLang="en-US" sz="2500" b="1" dirty="0">
                <a:solidFill>
                  <a:srgbClr val="EC7C20"/>
                </a:solidFill>
              </a:rPr>
              <a:t> 따른 신호변화</a:t>
            </a:r>
            <a:r>
              <a:rPr lang="en-US" altLang="ko-KR" sz="2500" b="1" dirty="0">
                <a:solidFill>
                  <a:srgbClr val="EC7C20"/>
                </a:solidFill>
              </a:rPr>
              <a:t>)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7ED354-F44F-4221-AF15-DA5702B46455}"/>
              </a:ext>
            </a:extLst>
          </p:cNvPr>
          <p:cNvCxnSpPr>
            <a:cxnSpLocks/>
          </p:cNvCxnSpPr>
          <p:nvPr/>
        </p:nvCxnSpPr>
        <p:spPr>
          <a:xfrm>
            <a:off x="55260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대기차량수">
            <a:hlinkClick r:id="" action="ppaction://media"/>
            <a:extLst>
              <a:ext uri="{FF2B5EF4-FFF2-40B4-BE49-F238E27FC236}">
                <a16:creationId xmlns:a16="http://schemas.microsoft.com/office/drawing/2014/main" id="{B6E7DED9-29D2-44A2-8F41-A8D9CF24B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947" y="2392288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46"/>
          <p:cNvSpPr txBox="1">
            <a:spLocks/>
          </p:cNvSpPr>
          <p:nvPr/>
        </p:nvSpPr>
        <p:spPr>
          <a:xfrm>
            <a:off x="2363025" y="764704"/>
            <a:ext cx="6226105" cy="936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4500" b="1" dirty="0">
                <a:solidFill>
                  <a:schemeClr val="tx2">
                    <a:lumMod val="7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목차</a:t>
            </a:r>
            <a:endParaRPr lang="ko-KR" altLang="en-US" sz="4500" b="1" dirty="0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8EB2B-5282-408D-96B3-5F9625871E1D}"/>
              </a:ext>
            </a:extLst>
          </p:cNvPr>
          <p:cNvSpPr txBox="1"/>
          <p:nvPr/>
        </p:nvSpPr>
        <p:spPr>
          <a:xfrm>
            <a:off x="2363025" y="1700808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01.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동기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60CA8A-7533-4B74-841A-2C1E5A2FF46A}"/>
              </a:ext>
            </a:extLst>
          </p:cNvPr>
          <p:cNvSpPr txBox="1"/>
          <p:nvPr/>
        </p:nvSpPr>
        <p:spPr>
          <a:xfrm>
            <a:off x="2339752" y="2132856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02.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목적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35B24-0B44-46A1-B921-2D64CAABF3AB}"/>
              </a:ext>
            </a:extLst>
          </p:cNvPr>
          <p:cNvSpPr txBox="1"/>
          <p:nvPr/>
        </p:nvSpPr>
        <p:spPr>
          <a:xfrm>
            <a:off x="2339752" y="2564904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03.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주요 기능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EECA47-4044-4DF3-9701-EF730B977F60}"/>
              </a:ext>
            </a:extLst>
          </p:cNvPr>
          <p:cNvSpPr txBox="1"/>
          <p:nvPr/>
        </p:nvSpPr>
        <p:spPr>
          <a:xfrm>
            <a:off x="2339752" y="2996952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04.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성능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BE153F-9E2D-4A32-A795-ECFDDE8298AF}"/>
              </a:ext>
            </a:extLst>
          </p:cNvPr>
          <p:cNvSpPr txBox="1"/>
          <p:nvPr/>
        </p:nvSpPr>
        <p:spPr>
          <a:xfrm>
            <a:off x="2339752" y="3858726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06.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시스템 구성도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ACC31D-E2E3-4C00-B732-26C8ED686401}"/>
              </a:ext>
            </a:extLst>
          </p:cNvPr>
          <p:cNvSpPr txBox="1"/>
          <p:nvPr/>
        </p:nvSpPr>
        <p:spPr>
          <a:xfrm>
            <a:off x="2329172" y="4289613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07.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인식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FB2124-610C-4F4A-8CC2-FFD03902328F}"/>
              </a:ext>
            </a:extLst>
          </p:cNvPr>
          <p:cNvSpPr txBox="1"/>
          <p:nvPr/>
        </p:nvSpPr>
        <p:spPr>
          <a:xfrm>
            <a:off x="2339752" y="4720500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08.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시연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A7D4-68FB-453E-9860-FDA34C1FFD62}"/>
              </a:ext>
            </a:extLst>
          </p:cNvPr>
          <p:cNvSpPr txBox="1"/>
          <p:nvPr/>
        </p:nvSpPr>
        <p:spPr>
          <a:xfrm>
            <a:off x="2339752" y="3427839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05.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개발 환경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47EA8-2EC9-4768-9D83-2493A64627F0}"/>
              </a:ext>
            </a:extLst>
          </p:cNvPr>
          <p:cNvSpPr txBox="1"/>
          <p:nvPr/>
        </p:nvSpPr>
        <p:spPr>
          <a:xfrm>
            <a:off x="2339506" y="5151387"/>
            <a:ext cx="2376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871AF"/>
              </a:buClr>
              <a:buSzPct val="100000"/>
            </a:pPr>
            <a:r>
              <a:rPr lang="en-US" altLang="ko-KR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09. </a:t>
            </a:r>
            <a:r>
              <a:rPr lang="ko-KR" altLang="en-US" sz="2200" b="1" i="1" dirty="0">
                <a:solidFill>
                  <a:srgbClr val="EC7C20"/>
                </a:solidFill>
                <a:latin typeface="Noto Sans CJK KR Bold" pitchFamily="34" charset="-127"/>
                <a:ea typeface="Noto Sans CJK KR Bold" pitchFamily="34" charset="-127"/>
                <a:cs typeface="Arial" pitchFamily="34" charset="0"/>
              </a:rPr>
              <a:t>활용 가능성</a:t>
            </a:r>
            <a:endParaRPr lang="en-US" altLang="ko-KR" sz="2200" b="1" i="1" dirty="0">
              <a:solidFill>
                <a:srgbClr val="EC7C20"/>
              </a:solidFill>
              <a:latin typeface="Noto Sans CJK KR Bold" pitchFamily="34" charset="-127"/>
              <a:ea typeface="Noto Sans CJK KR Bold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3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"/>
    </mc:Choice>
    <mc:Fallback xmlns="">
      <p:transition spd="slow" advTm="14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82181" y="1398686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rgbClr val="EC7C20"/>
                </a:solidFill>
              </a:rPr>
              <a:t>모형 </a:t>
            </a:r>
            <a:r>
              <a:rPr lang="en-US" altLang="ko-KR" sz="2500" b="1" dirty="0">
                <a:solidFill>
                  <a:srgbClr val="EC7C20"/>
                </a:solidFill>
              </a:rPr>
              <a:t>Test(</a:t>
            </a:r>
            <a:r>
              <a:rPr lang="ko-KR" altLang="en-US" sz="2500" b="1" dirty="0">
                <a:solidFill>
                  <a:srgbClr val="EC7C20"/>
                </a:solidFill>
              </a:rPr>
              <a:t>보행자 주의 신호</a:t>
            </a:r>
            <a:r>
              <a:rPr lang="en-US" altLang="ko-KR" sz="2500" b="1" dirty="0">
                <a:solidFill>
                  <a:srgbClr val="EC7C20"/>
                </a:solidFill>
              </a:rPr>
              <a:t>, 3</a:t>
            </a:r>
            <a:r>
              <a:rPr lang="ko-KR" altLang="en-US" sz="2500" b="1" dirty="0">
                <a:solidFill>
                  <a:srgbClr val="EC7C20"/>
                </a:solidFill>
              </a:rPr>
              <a:t>배속</a:t>
            </a:r>
            <a:r>
              <a:rPr lang="en-US" altLang="ko-KR" sz="2500" b="1" dirty="0">
                <a:solidFill>
                  <a:srgbClr val="EC7C20"/>
                </a:solidFill>
              </a:rPr>
              <a:t>)</a:t>
            </a:r>
            <a:endParaRPr lang="ko-KR" altLang="en-US" sz="2500" b="1" dirty="0">
              <a:solidFill>
                <a:srgbClr val="EC7C2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04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7ED354-F44F-4221-AF15-DA5702B46455}"/>
              </a:ext>
            </a:extLst>
          </p:cNvPr>
          <p:cNvCxnSpPr>
            <a:cxnSpLocks/>
          </p:cNvCxnSpPr>
          <p:nvPr/>
        </p:nvCxnSpPr>
        <p:spPr>
          <a:xfrm>
            <a:off x="55260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보행자주의신호">
            <a:hlinkClick r:id="" action="ppaction://media"/>
            <a:extLst>
              <a:ext uri="{FF2B5EF4-FFF2-40B4-BE49-F238E27FC236}">
                <a16:creationId xmlns:a16="http://schemas.microsoft.com/office/drawing/2014/main" id="{B25D111F-FE83-468A-AAE8-F25F5E774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947" y="2392288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198884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82181" y="1398686"/>
            <a:ext cx="62646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rgbClr val="EC7C20"/>
                </a:solidFill>
              </a:rPr>
              <a:t>실제 교차로 테스트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인 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5035" y="1340768"/>
            <a:ext cx="877146" cy="5928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05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1268760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7ED354-F44F-4221-AF15-DA5702B46455}"/>
              </a:ext>
            </a:extLst>
          </p:cNvPr>
          <p:cNvCxnSpPr>
            <a:cxnSpLocks/>
          </p:cNvCxnSpPr>
          <p:nvPr/>
        </p:nvCxnSpPr>
        <p:spPr>
          <a:xfrm>
            <a:off x="552602" y="644422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실제도로">
            <a:hlinkClick r:id="" action="ppaction://media"/>
            <a:extLst>
              <a:ext uri="{FF2B5EF4-FFF2-40B4-BE49-F238E27FC236}">
                <a16:creationId xmlns:a16="http://schemas.microsoft.com/office/drawing/2014/main" id="{D99DC7B7-7359-4D8A-A90A-D26441359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947" y="2430002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643" y="128826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활용 가능성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31843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DBA55D-F936-4906-A8F2-8570331F75E7}"/>
              </a:ext>
            </a:extLst>
          </p:cNvPr>
          <p:cNvSpPr/>
          <p:nvPr/>
        </p:nvSpPr>
        <p:spPr>
          <a:xfrm>
            <a:off x="1729802" y="3060502"/>
            <a:ext cx="62985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교차로에서 보행자와 차량의 정보를 활용한 지능형 교통체계</a:t>
            </a:r>
            <a:r>
              <a:rPr lang="en-US" altLang="ko-KR" sz="1400" dirty="0"/>
              <a:t>(ITS)</a:t>
            </a:r>
            <a:r>
              <a:rPr lang="ko-KR" altLang="en-US" sz="1400" dirty="0"/>
              <a:t>를 </a:t>
            </a:r>
            <a:endParaRPr lang="en-US" altLang="ko-KR" sz="1400" dirty="0"/>
          </a:p>
          <a:p>
            <a:r>
              <a:rPr lang="ko-KR" altLang="en-US" sz="1400" dirty="0"/>
              <a:t>설계함으로써 교차로에서의 평균 차량의 통행 속도를 약 </a:t>
            </a:r>
            <a:r>
              <a:rPr lang="en-US" altLang="ko-KR" sz="1400" dirty="0"/>
              <a:t>30%</a:t>
            </a:r>
            <a:r>
              <a:rPr lang="ko-KR" altLang="en-US" sz="1400" dirty="0"/>
              <a:t>가량 </a:t>
            </a:r>
            <a:endParaRPr lang="en-US" altLang="ko-KR" sz="1400" dirty="0"/>
          </a:p>
          <a:p>
            <a:r>
              <a:rPr lang="ko-KR" altLang="en-US" sz="1400" dirty="0"/>
              <a:t>증가시킬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신호 대기차량의 정지 횟수를 줄여 지체시간을 </a:t>
            </a:r>
            <a:endParaRPr lang="en-US" altLang="ko-KR" sz="1400" dirty="0"/>
          </a:p>
          <a:p>
            <a:r>
              <a:rPr lang="ko-KR" altLang="en-US" sz="1400" dirty="0"/>
              <a:t>약 </a:t>
            </a:r>
            <a:r>
              <a:rPr lang="en-US" altLang="ko-KR" sz="1400" dirty="0"/>
              <a:t>20~30</a:t>
            </a:r>
            <a:r>
              <a:rPr lang="ko-KR" altLang="en-US" sz="1400"/>
              <a:t>초가량 </a:t>
            </a:r>
            <a:r>
              <a:rPr lang="ko-KR" altLang="en-US" sz="1400" dirty="0"/>
              <a:t>감소시킬 수 있다</a:t>
            </a:r>
            <a:r>
              <a:rPr lang="en-US" altLang="ko-KR" sz="1400" dirty="0"/>
              <a:t>.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보행자의 교통사고를 예방할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1AC3F96-BA5F-4056-B193-5D88A9513DD5}"/>
              </a:ext>
            </a:extLst>
          </p:cNvPr>
          <p:cNvCxnSpPr/>
          <p:nvPr/>
        </p:nvCxnSpPr>
        <p:spPr>
          <a:xfrm>
            <a:off x="605663" y="424226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EC6DC0-914D-4F84-87AD-7472C8A04C1E}"/>
              </a:ext>
            </a:extLst>
          </p:cNvPr>
          <p:cNvSpPr/>
          <p:nvPr/>
        </p:nvSpPr>
        <p:spPr>
          <a:xfrm>
            <a:off x="1746745" y="4876552"/>
            <a:ext cx="6264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이후 자율주행 차량에 교차로 안정성 기술에 접목하게 된다면</a:t>
            </a:r>
            <a:endParaRPr lang="en-US" altLang="ko-KR" sz="1400" dirty="0"/>
          </a:p>
          <a:p>
            <a:r>
              <a:rPr lang="ko-KR" altLang="en-US" sz="1400" dirty="0"/>
              <a:t>교차로에서의 안정성에 큰 도움이 될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746958-E8F6-4189-85C0-A9DE5749AF15}"/>
              </a:ext>
            </a:extLst>
          </p:cNvPr>
          <p:cNvSpPr/>
          <p:nvPr/>
        </p:nvSpPr>
        <p:spPr>
          <a:xfrm>
            <a:off x="597315" y="2595966"/>
            <a:ext cx="877146" cy="1420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A94D8C-151B-4453-B47D-2277F6FC6DAC}"/>
              </a:ext>
            </a:extLst>
          </p:cNvPr>
          <p:cNvSpPr/>
          <p:nvPr/>
        </p:nvSpPr>
        <p:spPr>
          <a:xfrm>
            <a:off x="618085" y="4419316"/>
            <a:ext cx="877146" cy="980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58438CF-C777-4C6F-927E-45751B6E4511}"/>
              </a:ext>
            </a:extLst>
          </p:cNvPr>
          <p:cNvCxnSpPr/>
          <p:nvPr/>
        </p:nvCxnSpPr>
        <p:spPr>
          <a:xfrm>
            <a:off x="618085" y="2406765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1D3A6A4-3F62-4DC2-9F19-0BE8DBCFE9E4}"/>
              </a:ext>
            </a:extLst>
          </p:cNvPr>
          <p:cNvCxnSpPr/>
          <p:nvPr/>
        </p:nvCxnSpPr>
        <p:spPr>
          <a:xfrm>
            <a:off x="605663" y="5597575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802E79-AEE2-4C5A-A5F9-7491CBDC6D64}"/>
              </a:ext>
            </a:extLst>
          </p:cNvPr>
          <p:cNvSpPr/>
          <p:nvPr/>
        </p:nvSpPr>
        <p:spPr>
          <a:xfrm>
            <a:off x="1799948" y="2599131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</a:rPr>
              <a:t>지능형 교통체계 적용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C56B73-063B-4F74-B5ED-4F76E77D7B57}"/>
              </a:ext>
            </a:extLst>
          </p:cNvPr>
          <p:cNvSpPr/>
          <p:nvPr/>
        </p:nvSpPr>
        <p:spPr>
          <a:xfrm>
            <a:off x="1799948" y="4425514"/>
            <a:ext cx="790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</a:rPr>
              <a:t>자율주행 차량에 적용</a:t>
            </a:r>
          </a:p>
        </p:txBody>
      </p:sp>
    </p:spTree>
    <p:extLst>
      <p:ext uri="{BB962C8B-B14F-4D97-AF65-F5344CB8AC3E}">
        <p14:creationId xmlns:p14="http://schemas.microsoft.com/office/powerpoint/2010/main" val="1660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5"/>
    </mc:Choice>
    <mc:Fallback xmlns="">
      <p:transition spd="slow" advTm="24315"/>
    </mc:Fallback>
  </mc:AlternateContent>
  <p:extLst>
    <p:ext uri="{E180D4A7-C9FB-4DFB-919C-405C955672EB}">
      <p14:showEvtLst xmlns:p14="http://schemas.microsoft.com/office/powerpoint/2010/main">
        <p14:playEvt time="55" objId="3"/>
        <p14:stopEvt time="24315" objId="3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771800" y="2228899"/>
            <a:ext cx="3671888" cy="9382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Thank You!</a:t>
            </a:r>
            <a:endParaRPr lang="ko-KR" altLang="en-US" sz="5400" b="1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2267744" y="3645024"/>
            <a:ext cx="4752528" cy="123183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정말 감사합니다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endParaRPr lang="en-US" altLang="ko-KR" sz="1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팀장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조현기 </a:t>
            </a:r>
            <a:r>
              <a:rPr lang="en-US" altLang="ko-KR" sz="1800" b="1" dirty="0">
                <a:solidFill>
                  <a:schemeClr val="bg1"/>
                </a:solidFill>
              </a:rPr>
              <a:t>(HP. 010-9279-2132)</a:t>
            </a:r>
          </a:p>
          <a:p>
            <a:pPr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발표자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조현기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E-mail : ksk1132@naver.com</a:t>
            </a:r>
          </a:p>
          <a:p>
            <a:pPr algn="ctr">
              <a:buNone/>
            </a:pP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47704" y="3382714"/>
            <a:ext cx="720080" cy="4571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0"/>
    </mc:Choice>
    <mc:Fallback xmlns="">
      <p:transition spd="slow" advTm="6040"/>
    </mc:Fallback>
  </mc:AlternateContent>
  <p:extLst>
    <p:ext uri="{E180D4A7-C9FB-4DFB-919C-405C955672EB}">
      <p14:showEvtLst xmlns:p14="http://schemas.microsoft.com/office/powerpoint/2010/main">
        <p14:playEvt time="5" objId="4"/>
        <p14:stopEvt time="4653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동 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643" y="1209526"/>
            <a:ext cx="769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B5CC1496-1A00-4F45-B769-5E72CE58DF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536911"/>
              </p:ext>
            </p:extLst>
          </p:nvPr>
        </p:nvGraphicFramePr>
        <p:xfrm>
          <a:off x="1331640" y="1340768"/>
          <a:ext cx="6552728" cy="4307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93CB78-AD02-4CAE-B156-A5CF52ED66AA}"/>
              </a:ext>
            </a:extLst>
          </p:cNvPr>
          <p:cNvSpPr/>
          <p:nvPr/>
        </p:nvSpPr>
        <p:spPr>
          <a:xfrm>
            <a:off x="3347864" y="1951672"/>
            <a:ext cx="1080120" cy="3828044"/>
          </a:xfrm>
          <a:prstGeom prst="rect">
            <a:avLst/>
          </a:prstGeom>
          <a:noFill/>
          <a:ln w="57150">
            <a:solidFill>
              <a:srgbClr val="F2A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C035D-A377-4DFF-AF5D-73BF13957A03}"/>
              </a:ext>
            </a:extLst>
          </p:cNvPr>
          <p:cNvSpPr txBox="1"/>
          <p:nvPr/>
        </p:nvSpPr>
        <p:spPr>
          <a:xfrm>
            <a:off x="1683369" y="5953492"/>
            <a:ext cx="7128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2013~2018</a:t>
            </a:r>
            <a:r>
              <a:rPr lang="ko-KR" altLang="en-US" sz="1300" dirty="0"/>
              <a:t>년 동안의 도로유형별 사고 통계</a:t>
            </a:r>
            <a:r>
              <a:rPr lang="en-US" altLang="ko-KR" sz="1300" dirty="0"/>
              <a:t>(</a:t>
            </a:r>
            <a:r>
              <a:rPr lang="ko-KR" altLang="en-US" sz="1300" dirty="0"/>
              <a:t>출처 </a:t>
            </a:r>
            <a:r>
              <a:rPr lang="en-US" altLang="ko-KR" sz="1300" dirty="0"/>
              <a:t>: TAAS </a:t>
            </a:r>
            <a:r>
              <a:rPr lang="ko-KR" altLang="en-US" sz="1300" dirty="0"/>
              <a:t>교통사고분석시스템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0"/>
    </mc:Choice>
    <mc:Fallback xmlns="">
      <p:transition spd="slow" advTm="15830"/>
    </mc:Fallback>
  </mc:AlternateContent>
  <p:extLst>
    <p:ext uri="{E180D4A7-C9FB-4DFB-919C-405C955672EB}">
      <p14:showEvtLst xmlns:p14="http://schemas.microsoft.com/office/powerpoint/2010/main">
        <p14:playEvt time="55" objId="5"/>
        <p14:stopEvt time="15510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동 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643" y="1209526"/>
            <a:ext cx="769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27784" y="1649490"/>
            <a:ext cx="1836204" cy="2304256"/>
            <a:chOff x="467544" y="2348880"/>
            <a:chExt cx="1800200" cy="259228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Cause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69204" y="1634222"/>
            <a:ext cx="1836204" cy="2304256"/>
            <a:chOff x="467544" y="2348880"/>
            <a:chExt cx="1800200" cy="259228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Problem</a:t>
              </a:r>
              <a:endParaRPr lang="ko-KR" altLang="en-US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948264" y="1632407"/>
            <a:ext cx="1836204" cy="2304256"/>
            <a:chOff x="467544" y="2348880"/>
            <a:chExt cx="1800200" cy="259228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rgbClr val="EC7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Solution</a:t>
              </a:r>
              <a:endParaRPr lang="ko-KR" altLang="en-US" b="1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99792" y="2486858"/>
            <a:ext cx="1764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많은 차량 교류</a:t>
            </a:r>
            <a:r>
              <a:rPr lang="en-US" altLang="ko-KR" dirty="0"/>
              <a:t>, </a:t>
            </a:r>
            <a:r>
              <a:rPr lang="ko-KR" altLang="en-US" dirty="0"/>
              <a:t>운전자 부주의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신호 위반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92046" y="2486858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일단 아무런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내용이나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넣어보자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918FBB-EF50-4181-9C73-59A66B683730}"/>
              </a:ext>
            </a:extLst>
          </p:cNvPr>
          <p:cNvGrpSpPr/>
          <p:nvPr/>
        </p:nvGrpSpPr>
        <p:grpSpPr>
          <a:xfrm>
            <a:off x="4854031" y="1628800"/>
            <a:ext cx="1836204" cy="2304256"/>
            <a:chOff x="467544" y="2348880"/>
            <a:chExt cx="1800200" cy="2592288"/>
          </a:xfrm>
        </p:grpSpPr>
        <p:sp>
          <p:nvSpPr>
            <p:cNvPr id="19" name="모서리가 둥근 직사각형 31">
              <a:extLst>
                <a:ext uri="{FF2B5EF4-FFF2-40B4-BE49-F238E27FC236}">
                  <a16:creationId xmlns:a16="http://schemas.microsoft.com/office/drawing/2014/main" id="{2A76C1A2-37CF-422D-AD8B-325AE2063104}"/>
                </a:ext>
              </a:extLst>
            </p:cNvPr>
            <p:cNvSpPr/>
            <p:nvPr/>
          </p:nvSpPr>
          <p:spPr>
            <a:xfrm>
              <a:off x="467544" y="2348880"/>
              <a:ext cx="1800200" cy="25922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32">
              <a:extLst>
                <a:ext uri="{FF2B5EF4-FFF2-40B4-BE49-F238E27FC236}">
                  <a16:creationId xmlns:a16="http://schemas.microsoft.com/office/drawing/2014/main" id="{4DF120B6-6AB0-4B42-88DC-7D521EDBE93C}"/>
                </a:ext>
              </a:extLst>
            </p:cNvPr>
            <p:cNvSpPr/>
            <p:nvPr/>
          </p:nvSpPr>
          <p:spPr>
            <a:xfrm>
              <a:off x="467544" y="2348880"/>
              <a:ext cx="1800200" cy="79208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Result</a:t>
              </a:r>
              <a:endParaRPr lang="ko-KR" altLang="en-US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29AEB4-3612-4AF5-A62A-9DA1D165EEA4}"/>
              </a:ext>
            </a:extLst>
          </p:cNvPr>
          <p:cNvSpPr txBox="1"/>
          <p:nvPr/>
        </p:nvSpPr>
        <p:spPr>
          <a:xfrm>
            <a:off x="251520" y="4293096"/>
            <a:ext cx="88857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교차로 사고</a:t>
            </a:r>
            <a:r>
              <a:rPr lang="ko-KR" altLang="en-US" dirty="0"/>
              <a:t>란</a:t>
            </a:r>
            <a:r>
              <a:rPr lang="en-US" altLang="ko-KR" dirty="0"/>
              <a:t>,</a:t>
            </a:r>
            <a:r>
              <a:rPr lang="ko-KR" altLang="en-US" dirty="0"/>
              <a:t> 교차로 내</a:t>
            </a:r>
            <a:r>
              <a:rPr lang="en-US" altLang="ko-KR" dirty="0"/>
              <a:t> </a:t>
            </a:r>
            <a:r>
              <a:rPr lang="ko-KR" altLang="en-US" dirty="0"/>
              <a:t>또는 교차로 측단 후방 </a:t>
            </a:r>
            <a:r>
              <a:rPr lang="en-US" altLang="ko-KR" dirty="0"/>
              <a:t>30m </a:t>
            </a:r>
            <a:r>
              <a:rPr lang="ko-KR" altLang="en-US" dirty="0"/>
              <a:t>이내의 부분에서 발생한 </a:t>
            </a:r>
            <a:endParaRPr lang="en-US" altLang="ko-KR" dirty="0"/>
          </a:p>
          <a:p>
            <a:r>
              <a:rPr lang="ko-KR" altLang="en-US" dirty="0"/>
              <a:t>사고를 말한다</a:t>
            </a:r>
            <a:r>
              <a:rPr lang="en-US" altLang="ko-KR" dirty="0"/>
              <a:t>. </a:t>
            </a:r>
            <a:r>
              <a:rPr lang="ko-KR" altLang="en-US" dirty="0"/>
              <a:t>교차로는</a:t>
            </a:r>
            <a:r>
              <a:rPr lang="en-US" altLang="ko-KR" dirty="0"/>
              <a:t> </a:t>
            </a:r>
            <a:r>
              <a:rPr lang="ko-KR" altLang="en-US" dirty="0"/>
              <a:t>여러 방향에서 진행하는 차들로 인하여 상충의 위험성이 </a:t>
            </a:r>
            <a:endParaRPr lang="en-US" altLang="ko-KR" dirty="0"/>
          </a:p>
          <a:p>
            <a:r>
              <a:rPr lang="ko-KR" altLang="en-US" dirty="0"/>
              <a:t>높아 주의 운전이 필요</a:t>
            </a:r>
            <a:r>
              <a:rPr lang="en-US" altLang="ko-KR" dirty="0"/>
              <a:t> </a:t>
            </a:r>
            <a:r>
              <a:rPr lang="ko-KR" altLang="en-US" dirty="0"/>
              <a:t>하다</a:t>
            </a:r>
            <a:r>
              <a:rPr lang="en-US" altLang="ko-KR" dirty="0"/>
              <a:t>. </a:t>
            </a:r>
            <a:r>
              <a:rPr lang="ko-KR" altLang="en-US" dirty="0"/>
              <a:t>하지만 교차로에서의 사고 현황은 줄어들지 않고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  저희 </a:t>
            </a:r>
            <a:r>
              <a:rPr lang="en-US" altLang="ko-KR" dirty="0"/>
              <a:t>2</a:t>
            </a:r>
            <a:r>
              <a:rPr lang="ko-KR" altLang="en-US" dirty="0"/>
              <a:t>조는 교차로 보행자 및 차량 검지 기술을 이용하여</a:t>
            </a:r>
            <a:r>
              <a:rPr lang="en-US" altLang="ko-KR" dirty="0"/>
              <a:t>, </a:t>
            </a:r>
            <a:r>
              <a:rPr lang="ko-KR" altLang="en-US" dirty="0"/>
              <a:t>이러한 문제점을 개선</a:t>
            </a:r>
            <a:endParaRPr lang="en-US" altLang="ko-KR" dirty="0"/>
          </a:p>
          <a:p>
            <a:r>
              <a:rPr lang="ko-KR" altLang="en-US" dirty="0"/>
              <a:t>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2D501-F779-4412-B632-1DCD6D0B4D2D}"/>
              </a:ext>
            </a:extLst>
          </p:cNvPr>
          <p:cNvSpPr txBox="1"/>
          <p:nvPr/>
        </p:nvSpPr>
        <p:spPr>
          <a:xfrm>
            <a:off x="436729" y="2595056"/>
            <a:ext cx="173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교차로</a:t>
            </a:r>
            <a:endParaRPr lang="en-US" altLang="ko-KR" dirty="0"/>
          </a:p>
          <a:p>
            <a:pPr algn="ctr"/>
            <a:r>
              <a:rPr lang="ko-KR" altLang="en-US" dirty="0"/>
              <a:t>보행자 및 차량 사고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E63FD-1FAC-4631-8A15-6A815822B711}"/>
              </a:ext>
            </a:extLst>
          </p:cNvPr>
          <p:cNvSpPr txBox="1"/>
          <p:nvPr/>
        </p:nvSpPr>
        <p:spPr>
          <a:xfrm>
            <a:off x="4870197" y="2605147"/>
            <a:ext cx="180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교차로 사고</a:t>
            </a:r>
            <a:endParaRPr lang="en-US" altLang="ko-KR" dirty="0"/>
          </a:p>
          <a:p>
            <a:pPr algn="ctr"/>
            <a:r>
              <a:rPr lang="ko-KR" altLang="en-US" dirty="0"/>
              <a:t>지속적 악화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교통 체증 심화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DD2AD-BABE-49C7-8CD3-CAA4C19D1EE5}"/>
              </a:ext>
            </a:extLst>
          </p:cNvPr>
          <p:cNvSpPr txBox="1"/>
          <p:nvPr/>
        </p:nvSpPr>
        <p:spPr>
          <a:xfrm>
            <a:off x="7308304" y="2470673"/>
            <a:ext cx="1152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FF0000"/>
                </a:solidFill>
              </a:rPr>
              <a:t>?</a:t>
            </a:r>
            <a:endParaRPr lang="ko-KR" altLang="en-US" sz="7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3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7"/>
    </mc:Choice>
    <mc:Fallback xmlns="">
      <p:transition spd="slow" advTm="21417"/>
    </mc:Fallback>
  </mc:AlternateContent>
  <p:extLst>
    <p:ext uri="{E180D4A7-C9FB-4DFB-919C-405C955672EB}">
      <p14:showEvtLst xmlns:p14="http://schemas.microsoft.com/office/powerpoint/2010/main">
        <p14:playEvt time="4" objId="8"/>
        <p14:stopEvt time="21417" objId="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2828E1E-156F-4B89-8E62-5497F1D2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90" y="1387729"/>
            <a:ext cx="2350755" cy="17216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직사각형 1"/>
          <p:cNvSpPr/>
          <p:nvPr/>
        </p:nvSpPr>
        <p:spPr>
          <a:xfrm>
            <a:off x="1649082" y="3963581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</a:rPr>
              <a:t>교차로에서의 보행자 안전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55306" y="4410762"/>
            <a:ext cx="6734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교차로상에서 지정한 차량 영역에서의 유무와 보행자 영역에서 횡단보도 위의 </a:t>
            </a:r>
            <a:endParaRPr lang="en-US" altLang="ko-KR" sz="1400" dirty="0"/>
          </a:p>
          <a:p>
            <a:r>
              <a:rPr lang="ko-KR" altLang="en-US" sz="1400" dirty="0"/>
              <a:t>보행자 유무를 검출하여 보행자의 안전을 보장한다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52602" y="6300206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552602" y="4976559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649082" y="5037003"/>
            <a:ext cx="626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EC7C20"/>
                </a:solidFill>
              </a:rPr>
              <a:t>효율성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49082" y="5493899"/>
            <a:ext cx="7014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차량의 검지 특히 좌회전 차로의 차량을 검출해 좌회전 대기중인 차량이 있을 경우 </a:t>
            </a:r>
            <a:endParaRPr lang="en-US" altLang="ko-KR" sz="1400" dirty="0"/>
          </a:p>
          <a:p>
            <a:r>
              <a:rPr lang="ko-KR" altLang="en-US" sz="1400" dirty="0"/>
              <a:t>좌회전 신호를 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34643" y="128826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목 적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2065" y="4112857"/>
            <a:ext cx="825305" cy="595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01</a:t>
            </a:r>
            <a:endParaRPr lang="ko-KR" altLang="en-US" sz="2800" b="1" dirty="0"/>
          </a:p>
        </p:txBody>
      </p:sp>
      <p:sp>
        <p:nvSpPr>
          <p:cNvPr id="19" name="직사각형 18"/>
          <p:cNvSpPr/>
          <p:nvPr/>
        </p:nvSpPr>
        <p:spPr>
          <a:xfrm>
            <a:off x="605035" y="5327076"/>
            <a:ext cx="877146" cy="5928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02</a:t>
            </a:r>
            <a:endParaRPr lang="ko-KR" altLang="en-US" sz="2800" b="1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755576" cy="241002"/>
          </a:xfrm>
        </p:spPr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FB4DC-EDEB-4EF0-A3A1-D1C5F66DA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30" y="1420796"/>
            <a:ext cx="2033474" cy="1536340"/>
          </a:xfrm>
          <a:prstGeom prst="rect">
            <a:avLst/>
          </a:prstGeom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249B5C3B-DFF8-454A-BCCF-834273DF1F1B}"/>
              </a:ext>
            </a:extLst>
          </p:cNvPr>
          <p:cNvSpPr/>
          <p:nvPr/>
        </p:nvSpPr>
        <p:spPr>
          <a:xfrm>
            <a:off x="2483522" y="1878207"/>
            <a:ext cx="856666" cy="791294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5415D99-5CA8-4269-A166-87DEB1F61DF1}"/>
              </a:ext>
            </a:extLst>
          </p:cNvPr>
          <p:cNvSpPr/>
          <p:nvPr/>
        </p:nvSpPr>
        <p:spPr>
          <a:xfrm>
            <a:off x="5678545" y="1978059"/>
            <a:ext cx="837671" cy="4488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A5AD3DE-99FC-434B-8719-6C32522E05ED}"/>
              </a:ext>
            </a:extLst>
          </p:cNvPr>
          <p:cNvCxnSpPr>
            <a:cxnSpLocks/>
          </p:cNvCxnSpPr>
          <p:nvPr/>
        </p:nvCxnSpPr>
        <p:spPr>
          <a:xfrm>
            <a:off x="6955971" y="1665172"/>
            <a:ext cx="1414819" cy="114859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9EE9843-3AED-4964-ACBA-1A083D1B448A}"/>
              </a:ext>
            </a:extLst>
          </p:cNvPr>
          <p:cNvCxnSpPr>
            <a:cxnSpLocks/>
          </p:cNvCxnSpPr>
          <p:nvPr/>
        </p:nvCxnSpPr>
        <p:spPr>
          <a:xfrm flipV="1">
            <a:off x="6838554" y="1631872"/>
            <a:ext cx="1477862" cy="12165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6DC751-03E1-44D8-B253-A0E97C2B7951}"/>
              </a:ext>
            </a:extLst>
          </p:cNvPr>
          <p:cNvSpPr txBox="1"/>
          <p:nvPr/>
        </p:nvSpPr>
        <p:spPr>
          <a:xfrm>
            <a:off x="7147116" y="2932634"/>
            <a:ext cx="1793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Safety</a:t>
            </a:r>
            <a:endParaRPr lang="ko-KR" altLang="en-US" sz="2500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D53305-31A1-4B4F-80AE-0C7135A18189}"/>
              </a:ext>
            </a:extLst>
          </p:cNvPr>
          <p:cNvCxnSpPr>
            <a:cxnSpLocks/>
          </p:cNvCxnSpPr>
          <p:nvPr/>
        </p:nvCxnSpPr>
        <p:spPr>
          <a:xfrm>
            <a:off x="618085" y="3896308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3478664-9C09-4D4F-BF08-6C48700D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412776"/>
            <a:ext cx="944307" cy="7178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4721D1-4A7B-44AC-95A8-821957520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2217113"/>
            <a:ext cx="944307" cy="10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"/>
    </mc:Choice>
    <mc:Fallback xmlns="">
      <p:transition spd="slow" advTm="15296"/>
    </mc:Fallback>
  </mc:AlternateContent>
  <p:extLst>
    <p:ext uri="{E180D4A7-C9FB-4DFB-919C-405C955672EB}">
      <p14:showEvtLst xmlns:p14="http://schemas.microsoft.com/office/powerpoint/2010/main">
        <p14:playEvt time="54" objId="6"/>
        <p14:stopEvt time="15296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06651" y="1439778"/>
            <a:ext cx="76937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가지 주요 기능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4643" y="1288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5300" y="2132856"/>
            <a:ext cx="63438" cy="1296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445620" y="4602709"/>
            <a:ext cx="79139" cy="1152167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50209" y="2164214"/>
            <a:ext cx="5513296" cy="904165"/>
            <a:chOff x="750211" y="2452246"/>
            <a:chExt cx="1404552" cy="904165"/>
          </a:xfrm>
        </p:grpSpPr>
        <p:sp>
          <p:nvSpPr>
            <p:cNvPr id="13" name="TextBox 12"/>
            <p:cNvSpPr txBox="1"/>
            <p:nvPr/>
          </p:nvSpPr>
          <p:spPr>
            <a:xfrm>
              <a:off x="750211" y="2452246"/>
              <a:ext cx="729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01_ </a:t>
              </a:r>
              <a:r>
                <a:rPr lang="ko-KR" altLang="en-US" b="1" dirty="0"/>
                <a:t>보행자 및 차량 인식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0211" y="2833191"/>
              <a:ext cx="1404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각 구역에 하나씩의 임베디드 기기로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한 방향의 도로를 맡아 </a:t>
              </a:r>
              <a:endParaRPr lang="en-US" altLang="ko-KR" sz="1400" dirty="0"/>
            </a:p>
            <a:p>
              <a:r>
                <a:rPr lang="ko-KR" altLang="en-US" sz="1400" dirty="0"/>
                <a:t>인식하며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도로의 차량과 보행자를 검지한다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40531" y="4635268"/>
            <a:ext cx="5048176" cy="1119609"/>
            <a:chOff x="750211" y="2452246"/>
            <a:chExt cx="1631439" cy="1119609"/>
          </a:xfrm>
        </p:grpSpPr>
        <p:sp>
          <p:nvSpPr>
            <p:cNvPr id="72" name="TextBox 71"/>
            <p:cNvSpPr txBox="1"/>
            <p:nvPr/>
          </p:nvSpPr>
          <p:spPr>
            <a:xfrm>
              <a:off x="750211" y="2452246"/>
              <a:ext cx="528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02_ </a:t>
              </a:r>
              <a:r>
                <a:rPr lang="ko-KR" altLang="en-US" b="1" dirty="0"/>
                <a:t>무선통신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0211" y="2833191"/>
              <a:ext cx="163143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와이파이를 이용한 무선통신으로 기기에서 인식한 정보들을 </a:t>
              </a:r>
              <a:endParaRPr lang="en-US" altLang="ko-KR" sz="1400" dirty="0"/>
            </a:p>
            <a:p>
              <a:r>
                <a:rPr lang="ko-KR" altLang="en-US" sz="1400" dirty="0"/>
                <a:t>전송하며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총 </a:t>
              </a:r>
              <a:r>
                <a:rPr lang="en-US" altLang="ko-KR" sz="1400" dirty="0"/>
                <a:t>4</a:t>
              </a:r>
              <a:r>
                <a:rPr lang="ko-KR" altLang="en-US" sz="1400" dirty="0"/>
                <a:t>개의 검지 기기가 각각 맡은 범위를 인식하여 </a:t>
              </a:r>
              <a:endParaRPr lang="en-US" altLang="ko-KR" sz="1400" dirty="0"/>
            </a:p>
            <a:p>
              <a:r>
                <a:rPr lang="ko-KR" altLang="en-US" sz="1400" dirty="0"/>
                <a:t>보행자와 차량의 정보를 얻는다</a:t>
              </a:r>
              <a:r>
                <a:rPr lang="en-US" altLang="ko-KR" sz="1400" dirty="0"/>
                <a:t>.</a:t>
              </a:r>
            </a:p>
          </p:txBody>
        </p:sp>
      </p:grp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6D0195-0794-4D57-9971-F7F1C191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72" y="1736068"/>
            <a:ext cx="2236476" cy="21969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507E88-04C5-493B-8FFB-107581DF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747" y="2533546"/>
            <a:ext cx="632624" cy="5128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80863A-9793-46A6-BAB1-4DF17CB7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82" y="3370247"/>
            <a:ext cx="632624" cy="5128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3C7083-E941-478C-8EDD-C0F2BE3C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36" y="1688176"/>
            <a:ext cx="632624" cy="5128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521A50-B134-46BE-AFED-3DB0B91A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64" y="2563387"/>
            <a:ext cx="632624" cy="51283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11197A5-1068-4F27-B4AA-DB05A79F8263}"/>
              </a:ext>
            </a:extLst>
          </p:cNvPr>
          <p:cNvSpPr/>
          <p:nvPr/>
        </p:nvSpPr>
        <p:spPr>
          <a:xfrm>
            <a:off x="7092280" y="2298454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5BA4C2A-6B1E-4C7C-A012-78ED0E28DA0D}"/>
              </a:ext>
            </a:extLst>
          </p:cNvPr>
          <p:cNvSpPr/>
          <p:nvPr/>
        </p:nvSpPr>
        <p:spPr>
          <a:xfrm>
            <a:off x="6948264" y="2420888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D1EF861-C5D7-4C7E-B24E-5FB1DFE6B544}"/>
              </a:ext>
            </a:extLst>
          </p:cNvPr>
          <p:cNvSpPr/>
          <p:nvPr/>
        </p:nvSpPr>
        <p:spPr>
          <a:xfrm>
            <a:off x="6948264" y="3068960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75A1CE-7D32-4FEE-B3D4-BB53E024B85D}"/>
              </a:ext>
            </a:extLst>
          </p:cNvPr>
          <p:cNvSpPr/>
          <p:nvPr/>
        </p:nvSpPr>
        <p:spPr>
          <a:xfrm>
            <a:off x="7092280" y="3212976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89EB60-B882-42C7-805D-3E8EF16B606D}"/>
              </a:ext>
            </a:extLst>
          </p:cNvPr>
          <p:cNvSpPr/>
          <p:nvPr/>
        </p:nvSpPr>
        <p:spPr>
          <a:xfrm>
            <a:off x="7740352" y="3212976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3D76DD-27C1-4533-B0D5-7D55FC4EA295}"/>
              </a:ext>
            </a:extLst>
          </p:cNvPr>
          <p:cNvSpPr/>
          <p:nvPr/>
        </p:nvSpPr>
        <p:spPr>
          <a:xfrm>
            <a:off x="7812360" y="3068960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68F084-C5D1-459B-BCAF-A600775C905F}"/>
              </a:ext>
            </a:extLst>
          </p:cNvPr>
          <p:cNvSpPr/>
          <p:nvPr/>
        </p:nvSpPr>
        <p:spPr>
          <a:xfrm>
            <a:off x="7740352" y="2276872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9BA1FEA-08DF-48DE-80B0-1A221948817A}"/>
              </a:ext>
            </a:extLst>
          </p:cNvPr>
          <p:cNvSpPr/>
          <p:nvPr/>
        </p:nvSpPr>
        <p:spPr>
          <a:xfrm>
            <a:off x="7884368" y="2420888"/>
            <a:ext cx="144016" cy="122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78FDD-7ECB-4F2E-A53E-2C6360293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180" y="4730687"/>
            <a:ext cx="553180" cy="570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846D05-01D2-4B2F-8F0F-F21DAB0DD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5257310"/>
            <a:ext cx="778120" cy="76470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80A49CF-7CAC-4CDE-85F3-B213F644E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352" y="5256584"/>
            <a:ext cx="778120" cy="7647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82CDC3-2C21-4831-B6F8-772536011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236296" y="5278361"/>
            <a:ext cx="765820" cy="598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35"/>
    </mc:Choice>
    <mc:Fallback xmlns="">
      <p:transition spd="slow" advTm="31735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31735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06651" y="1439778"/>
            <a:ext cx="76937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가지 구현 성능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4643" y="1288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성능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5300" y="2276871"/>
            <a:ext cx="69460" cy="12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445620" y="4602709"/>
            <a:ext cx="79140" cy="1228683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50209" y="2308230"/>
            <a:ext cx="6054039" cy="904165"/>
            <a:chOff x="750211" y="2452246"/>
            <a:chExt cx="1404552" cy="904165"/>
          </a:xfrm>
        </p:grpSpPr>
        <p:sp>
          <p:nvSpPr>
            <p:cNvPr id="13" name="TextBox 12"/>
            <p:cNvSpPr txBox="1"/>
            <p:nvPr/>
          </p:nvSpPr>
          <p:spPr>
            <a:xfrm>
              <a:off x="750211" y="2452246"/>
              <a:ext cx="103953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/>
                <a:t>01_ </a:t>
              </a:r>
              <a:r>
                <a:rPr lang="ko-KR" altLang="en-US" sz="1700" b="1" dirty="0"/>
                <a:t>교차로에 위치한 보행자 및 차량의 인식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0211" y="2833191"/>
              <a:ext cx="14045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   보행자가 어느 쪽의 횡단보도에서 횡단하는지 와 대기하는 차량의 수</a:t>
              </a:r>
              <a:endParaRPr lang="en-US" altLang="ko-KR" sz="1400" dirty="0"/>
            </a:p>
            <a:p>
              <a:r>
                <a:rPr lang="en-US" altLang="ko-KR" sz="1400" dirty="0"/>
                <a:t>   </a:t>
              </a:r>
              <a:r>
                <a:rPr lang="ko-KR" altLang="en-US" sz="1400" dirty="0"/>
                <a:t>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좌회전 차량의 대기 정보를 얻을 수 있도록 구현하였다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43985" y="4634994"/>
            <a:ext cx="5750292" cy="1119609"/>
            <a:chOff x="750211" y="2452246"/>
            <a:chExt cx="1858346" cy="1119609"/>
          </a:xfrm>
        </p:grpSpPr>
        <p:sp>
          <p:nvSpPr>
            <p:cNvPr id="72" name="TextBox 71"/>
            <p:cNvSpPr txBox="1"/>
            <p:nvPr/>
          </p:nvSpPr>
          <p:spPr>
            <a:xfrm>
              <a:off x="750211" y="2452246"/>
              <a:ext cx="453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02_ </a:t>
              </a:r>
              <a:r>
                <a:rPr lang="ko-KR" altLang="en-US" b="1" dirty="0"/>
                <a:t>정확도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0211" y="2833191"/>
              <a:ext cx="18583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   보행자 및 차량 인식의 경우 </a:t>
              </a:r>
              <a:r>
                <a:rPr lang="en-US" altLang="ko-KR" sz="1400" dirty="0"/>
                <a:t>90%</a:t>
              </a:r>
              <a:r>
                <a:rPr lang="ko-KR" altLang="en-US" sz="1400" dirty="0"/>
                <a:t>이상의 인식률을 목표로 하였으며</a:t>
              </a:r>
              <a:r>
                <a:rPr lang="en-US" altLang="ko-KR" sz="1400" dirty="0"/>
                <a:t>,</a:t>
              </a:r>
            </a:p>
            <a:p>
              <a:r>
                <a:rPr lang="en-US" altLang="ko-KR" sz="1400" dirty="0"/>
                <a:t>   </a:t>
              </a:r>
              <a:r>
                <a:rPr lang="ko-KR" altLang="en-US" sz="1400" dirty="0"/>
                <a:t>좌회전 차량 </a:t>
              </a:r>
              <a:r>
                <a:rPr lang="en-US" altLang="ko-KR" sz="1400" dirty="0" err="1"/>
                <a:t>haar</a:t>
              </a:r>
              <a:r>
                <a:rPr lang="ko-KR" altLang="en-US" sz="1400" dirty="0"/>
                <a:t>의 정확도는 </a:t>
              </a:r>
              <a:r>
                <a:rPr lang="en-US" altLang="ko-KR" sz="1400" dirty="0"/>
                <a:t>96%, </a:t>
              </a:r>
              <a:r>
                <a:rPr lang="ko-KR" altLang="en-US" sz="1400" dirty="0" err="1"/>
                <a:t>컨투어의</a:t>
              </a:r>
              <a:r>
                <a:rPr lang="ko-KR" altLang="en-US" sz="1400" dirty="0"/>
                <a:t> 정확도는 </a:t>
              </a:r>
              <a:r>
                <a:rPr lang="en-US" altLang="ko-KR" sz="1400" dirty="0"/>
                <a:t>95.7%</a:t>
              </a:r>
              <a:r>
                <a:rPr lang="ko-KR" altLang="en-US" sz="1400" dirty="0"/>
                <a:t>로 </a:t>
              </a:r>
              <a:endParaRPr lang="en-US" altLang="ko-KR" sz="1400" dirty="0"/>
            </a:p>
            <a:p>
              <a:r>
                <a:rPr lang="en-US" altLang="ko-KR" sz="1400" dirty="0"/>
                <a:t>   </a:t>
              </a:r>
              <a:r>
                <a:rPr lang="ko-KR" altLang="en-US" sz="1400" dirty="0"/>
                <a:t>구현하였다</a:t>
              </a:r>
              <a:r>
                <a:rPr lang="en-US" altLang="ko-KR" sz="1400" dirty="0"/>
                <a:t>.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4436895-244E-473E-B2CE-D38062A7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117554"/>
            <a:ext cx="2302396" cy="2031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CE5D35-D3F8-4E39-8F11-028DDBA7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465959"/>
            <a:ext cx="648072" cy="772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EFA73C-D5C3-4BCD-B701-C473EE4A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437112"/>
            <a:ext cx="1369658" cy="13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5"/>
    </mc:Choice>
    <mc:Fallback xmlns="">
      <p:transition spd="slow" advTm="25255"/>
    </mc:Fallback>
  </mc:AlternateContent>
  <p:extLst>
    <p:ext uri="{E180D4A7-C9FB-4DFB-919C-405C955672EB}">
      <p14:showEvtLst xmlns:p14="http://schemas.microsoft.com/office/powerpoint/2010/main">
        <p14:playEvt time="56" objId="2"/>
        <p14:stopEvt time="24443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F61B23-1C9C-4BD5-860F-FBD7B3F2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" y="3733177"/>
            <a:ext cx="2321822" cy="104938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93A2827-E813-441F-B2AC-4E8ECD44C289}"/>
              </a:ext>
            </a:extLst>
          </p:cNvPr>
          <p:cNvSpPr/>
          <p:nvPr/>
        </p:nvSpPr>
        <p:spPr>
          <a:xfrm>
            <a:off x="373131" y="3459160"/>
            <a:ext cx="2153109" cy="249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604F45-396F-448F-83BC-8DEBE7A9B1BA}"/>
              </a:ext>
            </a:extLst>
          </p:cNvPr>
          <p:cNvSpPr/>
          <p:nvPr/>
        </p:nvSpPr>
        <p:spPr>
          <a:xfrm>
            <a:off x="395536" y="1601545"/>
            <a:ext cx="79139" cy="72127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891876-3A28-4995-B6FE-913DD19CC5C8}"/>
              </a:ext>
            </a:extLst>
          </p:cNvPr>
          <p:cNvGrpSpPr/>
          <p:nvPr/>
        </p:nvGrpSpPr>
        <p:grpSpPr>
          <a:xfrm>
            <a:off x="690448" y="1634102"/>
            <a:ext cx="1173719" cy="688722"/>
            <a:chOff x="750211" y="2452246"/>
            <a:chExt cx="1173719" cy="8925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8A190B-FA55-49D3-B05B-49624DEB1A5D}"/>
                </a:ext>
              </a:extLst>
            </p:cNvPr>
            <p:cNvSpPr txBox="1"/>
            <p:nvPr/>
          </p:nvSpPr>
          <p:spPr>
            <a:xfrm>
              <a:off x="750211" y="2452246"/>
              <a:ext cx="1173719" cy="89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01_ </a:t>
              </a:r>
              <a:r>
                <a:rPr lang="ko-KR" altLang="en-US" b="1" dirty="0"/>
                <a:t>언어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FE05B2-0305-4421-B1CB-8D387B78EB25}"/>
                </a:ext>
              </a:extLst>
            </p:cNvPr>
            <p:cNvSpPr txBox="1"/>
            <p:nvPr/>
          </p:nvSpPr>
          <p:spPr>
            <a:xfrm>
              <a:off x="750211" y="2833191"/>
              <a:ext cx="754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Python</a:t>
              </a:r>
              <a:endParaRPr lang="ko-KR" altLang="en-US" sz="14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BAE8E6-FE2C-403C-9983-A7875D1A0CE5}"/>
              </a:ext>
            </a:extLst>
          </p:cNvPr>
          <p:cNvSpPr/>
          <p:nvPr/>
        </p:nvSpPr>
        <p:spPr>
          <a:xfrm>
            <a:off x="3203848" y="1601544"/>
            <a:ext cx="79139" cy="72127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E45D52-2BD5-4BBF-BB7B-42E9BCD9D28A}"/>
              </a:ext>
            </a:extLst>
          </p:cNvPr>
          <p:cNvGrpSpPr/>
          <p:nvPr/>
        </p:nvGrpSpPr>
        <p:grpSpPr>
          <a:xfrm>
            <a:off x="3498760" y="1634102"/>
            <a:ext cx="1289135" cy="688722"/>
            <a:chOff x="750211" y="2452246"/>
            <a:chExt cx="1289135" cy="6887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34B461-BD87-4BAD-9F2A-AE8514E8C852}"/>
                </a:ext>
              </a:extLst>
            </p:cNvPr>
            <p:cNvSpPr txBox="1"/>
            <p:nvPr/>
          </p:nvSpPr>
          <p:spPr>
            <a:xfrm>
              <a:off x="750211" y="2452246"/>
              <a:ext cx="100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02_Tool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E23D3-9CA5-417C-AA05-D17B0F1EC211}"/>
                </a:ext>
              </a:extLst>
            </p:cNvPr>
            <p:cNvSpPr txBox="1"/>
            <p:nvPr/>
          </p:nvSpPr>
          <p:spPr>
            <a:xfrm>
              <a:off x="750211" y="283319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VIM, OpenCV</a:t>
              </a:r>
              <a:endParaRPr lang="ko-KR" altLang="en-US" sz="14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9EC5E4-70C5-48DD-9331-C092E953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280" y="2462736"/>
            <a:ext cx="1894961" cy="10194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0FF9FC-CED1-4953-8027-952BF3657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41" y="3459160"/>
            <a:ext cx="1743388" cy="13234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787E7E-9955-4D55-8D78-E1156FAFD938}"/>
              </a:ext>
            </a:extLst>
          </p:cNvPr>
          <p:cNvSpPr/>
          <p:nvPr/>
        </p:nvSpPr>
        <p:spPr>
          <a:xfrm>
            <a:off x="6127705" y="1628800"/>
            <a:ext cx="79139" cy="721279"/>
          </a:xfrm>
          <a:prstGeom prst="rect">
            <a:avLst/>
          </a:prstGeom>
          <a:solidFill>
            <a:srgbClr val="EC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6E5320-70A6-479F-9A8E-CBDAEADE8721}"/>
              </a:ext>
            </a:extLst>
          </p:cNvPr>
          <p:cNvGrpSpPr/>
          <p:nvPr/>
        </p:nvGrpSpPr>
        <p:grpSpPr>
          <a:xfrm>
            <a:off x="6422617" y="1661358"/>
            <a:ext cx="1173719" cy="601740"/>
            <a:chOff x="750211" y="2452246"/>
            <a:chExt cx="1173719" cy="7797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696B6-02BB-4AD6-A121-229B3CEFA4C8}"/>
                </a:ext>
              </a:extLst>
            </p:cNvPr>
            <p:cNvSpPr txBox="1"/>
            <p:nvPr/>
          </p:nvSpPr>
          <p:spPr>
            <a:xfrm>
              <a:off x="750211" y="2452246"/>
              <a:ext cx="1173719" cy="47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03_ OS</a:t>
              </a:r>
              <a:r>
                <a:rPr lang="ko-KR" altLang="en-US" b="1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9DB246-968C-4EE9-A749-ACBE5CAADF14}"/>
                </a:ext>
              </a:extLst>
            </p:cNvPr>
            <p:cNvSpPr txBox="1"/>
            <p:nvPr/>
          </p:nvSpPr>
          <p:spPr>
            <a:xfrm>
              <a:off x="750211" y="2833191"/>
              <a:ext cx="607859" cy="39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Linux</a:t>
              </a:r>
              <a:endParaRPr lang="ko-KR" altLang="en-US" sz="14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35AD8CF-44BD-42EB-8C3C-D4371C43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4" y="3785604"/>
            <a:ext cx="1953078" cy="87096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9718161-C877-492D-B695-63184CD3FE24}"/>
              </a:ext>
            </a:extLst>
          </p:cNvPr>
          <p:cNvSpPr/>
          <p:nvPr/>
        </p:nvSpPr>
        <p:spPr>
          <a:xfrm>
            <a:off x="6042051" y="3429000"/>
            <a:ext cx="2232248" cy="16561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BDD352-DB96-42FE-8718-339B72704DD9}"/>
              </a:ext>
            </a:extLst>
          </p:cNvPr>
          <p:cNvSpPr/>
          <p:nvPr/>
        </p:nvSpPr>
        <p:spPr>
          <a:xfrm>
            <a:off x="3208636" y="2476213"/>
            <a:ext cx="2232248" cy="37777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5B5DE7A-3C70-4B2F-A90F-4689C13D6D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3" y="4543406"/>
            <a:ext cx="1207009" cy="1326156"/>
          </a:xfrm>
          <a:prstGeom prst="rect">
            <a:avLst/>
          </a:prstGeom>
        </p:spPr>
      </p:pic>
      <p:pic>
        <p:nvPicPr>
          <p:cNvPr id="25" name="그림 24" descr="어두운, 노트북, 켜진, 컴퓨터이(가) 표시된 사진&#10;&#10;자동 생성된 설명">
            <a:extLst>
              <a:ext uri="{FF2B5EF4-FFF2-40B4-BE49-F238E27FC236}">
                <a16:creationId xmlns:a16="http://schemas.microsoft.com/office/drawing/2014/main" id="{D3194347-9DD6-48DC-947D-EA3D6583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54" y="5042027"/>
            <a:ext cx="1941888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6"/>
    </mc:Choice>
    <mc:Fallback xmlns="">
      <p:transition spd="slow" advTm="11506"/>
    </mc:Fallback>
  </mc:AlternateContent>
  <p:extLst>
    <p:ext uri="{E180D4A7-C9FB-4DFB-919C-405C955672EB}">
      <p14:showEvtLst xmlns:p14="http://schemas.microsoft.com/office/powerpoint/2010/main">
        <p14:playEvt time="54" objId="4"/>
        <p14:stopEvt time="11506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34643" y="12882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시스템 구성도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Page.</a:t>
            </a:r>
            <a:fld id="{C076B9E8-9E02-43F3-9CFA-180D943539F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9EC84-278D-4AF0-813C-05BD0781FFEB}"/>
              </a:ext>
            </a:extLst>
          </p:cNvPr>
          <p:cNvSpPr/>
          <p:nvPr/>
        </p:nvSpPr>
        <p:spPr>
          <a:xfrm flipH="1">
            <a:off x="395536" y="1268760"/>
            <a:ext cx="45719" cy="3693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5941F-14C8-4D05-8ACC-C14560AA26B6}"/>
              </a:ext>
            </a:extLst>
          </p:cNvPr>
          <p:cNvSpPr txBox="1"/>
          <p:nvPr/>
        </p:nvSpPr>
        <p:spPr>
          <a:xfrm>
            <a:off x="539552" y="126876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CD2D8B-6F27-45A2-A527-E652DDE52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3" y="2810830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A97CB-CABA-401C-9E2C-841278348C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84" y="2542227"/>
            <a:ext cx="1384424" cy="12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D27D18-4F22-405E-8E54-D0935D51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97" y="4654876"/>
            <a:ext cx="1659555" cy="605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027011-9AF2-460C-BFC5-59EC9962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420" y="3615521"/>
            <a:ext cx="934292" cy="980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69034-026B-4240-A26A-23EB3DBA750E}"/>
              </a:ext>
            </a:extLst>
          </p:cNvPr>
          <p:cNvSpPr txBox="1"/>
          <p:nvPr/>
        </p:nvSpPr>
        <p:spPr>
          <a:xfrm>
            <a:off x="539552" y="4176663"/>
            <a:ext cx="1384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라즈베리파이 카메라 모듈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</a:t>
            </a:r>
            <a:r>
              <a:rPr lang="ko-KR" altLang="en-US" sz="1300" b="1" dirty="0"/>
              <a:t>파이카메라</a:t>
            </a:r>
            <a:r>
              <a:rPr lang="en-US" altLang="ko-KR" sz="1300" b="1" dirty="0"/>
              <a:t>)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8MP </a:t>
            </a:r>
            <a:r>
              <a:rPr lang="ko-KR" altLang="en-US" sz="1300" b="1" dirty="0"/>
              <a:t>해상도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A4DB5-2969-4EB2-9A23-FFDE5A101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451" y="3056778"/>
            <a:ext cx="933450" cy="12287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197FE-5880-4549-97CE-C463F4090EEC}"/>
              </a:ext>
            </a:extLst>
          </p:cNvPr>
          <p:cNvSpPr/>
          <p:nvPr/>
        </p:nvSpPr>
        <p:spPr>
          <a:xfrm>
            <a:off x="523280" y="2564904"/>
            <a:ext cx="1384424" cy="259228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35F589-E818-4CAF-BFF8-2533916A3AEB}"/>
              </a:ext>
            </a:extLst>
          </p:cNvPr>
          <p:cNvSpPr/>
          <p:nvPr/>
        </p:nvSpPr>
        <p:spPr>
          <a:xfrm>
            <a:off x="2971552" y="2062588"/>
            <a:ext cx="1888480" cy="352665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DB83C-70F5-4BEA-8A1A-D5556F94AC89}"/>
              </a:ext>
            </a:extLst>
          </p:cNvPr>
          <p:cNvSpPr txBox="1"/>
          <p:nvPr/>
        </p:nvSpPr>
        <p:spPr>
          <a:xfrm>
            <a:off x="3115568" y="2387495"/>
            <a:ext cx="1888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라즈베리파이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3b</a:t>
            </a:r>
            <a:endParaRPr lang="ko-KR" altLang="en-US" sz="15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EE35064-E093-4507-B463-5B90C379F113}"/>
              </a:ext>
            </a:extLst>
          </p:cNvPr>
          <p:cNvSpPr/>
          <p:nvPr/>
        </p:nvSpPr>
        <p:spPr>
          <a:xfrm>
            <a:off x="5689451" y="3108463"/>
            <a:ext cx="933450" cy="187710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A0772C-A309-4D4A-986C-D7845DFA9DC1}"/>
              </a:ext>
            </a:extLst>
          </p:cNvPr>
          <p:cNvSpPr/>
          <p:nvPr/>
        </p:nvSpPr>
        <p:spPr>
          <a:xfrm>
            <a:off x="7596336" y="3242479"/>
            <a:ext cx="1200944" cy="11946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1B223-CE94-4160-8BA7-1E66CB08025A}"/>
              </a:ext>
            </a:extLst>
          </p:cNvPr>
          <p:cNvSpPr txBox="1"/>
          <p:nvPr/>
        </p:nvSpPr>
        <p:spPr>
          <a:xfrm>
            <a:off x="7563792" y="3573016"/>
            <a:ext cx="1256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교차로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신호 제어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7A7A44-7D7D-4F52-8995-A2353A797AFF}"/>
              </a:ext>
            </a:extLst>
          </p:cNvPr>
          <p:cNvSpPr/>
          <p:nvPr/>
        </p:nvSpPr>
        <p:spPr>
          <a:xfrm>
            <a:off x="2195736" y="3599659"/>
            <a:ext cx="648072" cy="52277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1E9F5ED-6A65-4518-9722-BB88EA5F990D}"/>
              </a:ext>
            </a:extLst>
          </p:cNvPr>
          <p:cNvSpPr/>
          <p:nvPr/>
        </p:nvSpPr>
        <p:spPr>
          <a:xfrm>
            <a:off x="50040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EF3E53-CF96-4B2F-B5B7-867E19300EB4}"/>
              </a:ext>
            </a:extLst>
          </p:cNvPr>
          <p:cNvSpPr/>
          <p:nvPr/>
        </p:nvSpPr>
        <p:spPr>
          <a:xfrm>
            <a:off x="6804248" y="364502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2699F-933F-4006-880D-C6044EFE1A28}"/>
              </a:ext>
            </a:extLst>
          </p:cNvPr>
          <p:cNvSpPr txBox="1"/>
          <p:nvPr/>
        </p:nvSpPr>
        <p:spPr>
          <a:xfrm>
            <a:off x="647564" y="219067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591DA-F5C5-4931-A833-19EDDC997742}"/>
              </a:ext>
            </a:extLst>
          </p:cNvPr>
          <p:cNvSpPr txBox="1"/>
          <p:nvPr/>
        </p:nvSpPr>
        <p:spPr>
          <a:xfrm>
            <a:off x="2971552" y="1687170"/>
            <a:ext cx="1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임베디드 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69328-F47D-48B5-92B2-4FC6231FF525}"/>
              </a:ext>
            </a:extLst>
          </p:cNvPr>
          <p:cNvSpPr txBox="1"/>
          <p:nvPr/>
        </p:nvSpPr>
        <p:spPr>
          <a:xfrm>
            <a:off x="5821917" y="2759546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494F8E-593A-4446-87ED-5E8807D1645B}"/>
              </a:ext>
            </a:extLst>
          </p:cNvPr>
          <p:cNvSpPr txBox="1"/>
          <p:nvPr/>
        </p:nvSpPr>
        <p:spPr>
          <a:xfrm>
            <a:off x="7859960" y="2853750"/>
            <a:ext cx="6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0EB7B2-5A06-4502-B036-67333B111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83" y="4134827"/>
            <a:ext cx="84841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7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E180D4A7-C9FB-4DFB-919C-405C955672EB}">
      <p14:showEvtLst xmlns:p14="http://schemas.microsoft.com/office/powerpoint/2010/main">
        <p14:playEvt time="53" objId="4"/>
        <p14:stopEvt time="27667" objId="4"/>
      </p14:showEvt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937</Words>
  <Application>Microsoft Office PowerPoint</Application>
  <PresentationFormat>화면 슬라이드 쇼(4:3)</PresentationFormat>
  <Paragraphs>272</Paragraphs>
  <Slides>23</Slides>
  <Notes>10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Noto Sans CJK KR Bold</vt:lpstr>
      <vt:lpstr>Noto Sans Korean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LG-PC</dc:creator>
  <cp:lastModifiedBy>현기</cp:lastModifiedBy>
  <cp:revision>330</cp:revision>
  <dcterms:created xsi:type="dcterms:W3CDTF">2017-04-28T11:29:07Z</dcterms:created>
  <dcterms:modified xsi:type="dcterms:W3CDTF">2020-06-11T11:26:21Z</dcterms:modified>
</cp:coreProperties>
</file>